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7" r:id="rId3"/>
    <p:sldId id="265" r:id="rId4"/>
    <p:sldId id="269" r:id="rId5"/>
    <p:sldId id="272" r:id="rId6"/>
    <p:sldId id="282" r:id="rId7"/>
    <p:sldId id="268" r:id="rId8"/>
    <p:sldId id="273" r:id="rId9"/>
    <p:sldId id="278" r:id="rId10"/>
    <p:sldId id="279" r:id="rId11"/>
    <p:sldId id="277" r:id="rId12"/>
    <p:sldId id="266" r:id="rId13"/>
    <p:sldId id="281" r:id="rId14"/>
    <p:sldId id="283" r:id="rId15"/>
    <p:sldId id="286" r:id="rId16"/>
    <p:sldId id="287" r:id="rId17"/>
    <p:sldId id="284" r:id="rId18"/>
    <p:sldId id="285" r:id="rId19"/>
    <p:sldId id="280" r:id="rId20"/>
    <p:sldId id="257" r:id="rId21"/>
    <p:sldId id="260" r:id="rId22"/>
    <p:sldId id="258" r:id="rId23"/>
    <p:sldId id="259" r:id="rId24"/>
    <p:sldId id="261" r:id="rId25"/>
    <p:sldId id="264" r:id="rId26"/>
    <p:sldId id="262"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495"/>
    <a:srgbClr val="16A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05" autoAdjust="0"/>
  </p:normalViewPr>
  <p:slideViewPr>
    <p:cSldViewPr>
      <p:cViewPr>
        <p:scale>
          <a:sx n="60" d="100"/>
          <a:sy n="60" d="100"/>
        </p:scale>
        <p:origin x="-1656" y="-648"/>
      </p:cViewPr>
      <p:guideLst>
        <p:guide orient="horz" pos="2160"/>
        <p:guide pos="2880"/>
      </p:guideLst>
    </p:cSldViewPr>
  </p:slideViewPr>
  <p:notesTextViewPr>
    <p:cViewPr>
      <p:scale>
        <a:sx n="1" d="1"/>
        <a:sy n="1" d="1"/>
      </p:scale>
      <p:origin x="0" y="0"/>
    </p:cViewPr>
  </p:notesTextViewPr>
  <p:sorterViewPr>
    <p:cViewPr>
      <p:scale>
        <a:sx n="150" d="100"/>
        <a:sy n="150" d="100"/>
      </p:scale>
      <p:origin x="0" y="3677"/>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58045977011494"/>
          <c:y val="0.0709129658792651"/>
          <c:w val="0.968390804597701"/>
          <c:h val="0.673457637795276"/>
        </c:manualLayout>
      </c:layout>
      <c:barChart>
        <c:barDir val="col"/>
        <c:grouping val="clustered"/>
        <c:varyColors val="0"/>
        <c:ser>
          <c:idx val="0"/>
          <c:order val="0"/>
          <c:tx>
            <c:strRef>
              <c:f>Sheet1!$B$1</c:f>
              <c:strCache>
                <c:ptCount val="1"/>
                <c:pt idx="0">
                  <c:v>Printed Local Newspaper</c:v>
                </c:pt>
              </c:strCache>
            </c:strRef>
          </c:tx>
          <c:spPr>
            <a:solidFill>
              <a:srgbClr val="334495"/>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Sheet1!$A$2:$A$7</c:f>
              <c:strCache>
                <c:ptCount val="6"/>
                <c:pt idx="0">
                  <c:v>Community Issues</c:v>
                </c:pt>
                <c:pt idx="1">
                  <c:v>People in Community</c:v>
                </c:pt>
                <c:pt idx="2">
                  <c:v>Community Events</c:v>
                </c:pt>
                <c:pt idx="3">
                  <c:v>Local Business Sales/Events</c:v>
                </c:pt>
                <c:pt idx="4">
                  <c:v>Local Schools/Education</c:v>
                </c:pt>
                <c:pt idx="5">
                  <c:v>Local Government Programs</c:v>
                </c:pt>
              </c:strCache>
            </c:strRef>
          </c:cat>
          <c:val>
            <c:numRef>
              <c:f>Sheet1!$B$2:$B$7</c:f>
              <c:numCache>
                <c:formatCode>General</c:formatCode>
                <c:ptCount val="6"/>
                <c:pt idx="0">
                  <c:v>51.0</c:v>
                </c:pt>
                <c:pt idx="1">
                  <c:v>58.0</c:v>
                </c:pt>
                <c:pt idx="2">
                  <c:v>59.0</c:v>
                </c:pt>
                <c:pt idx="3">
                  <c:v>58.0</c:v>
                </c:pt>
                <c:pt idx="4">
                  <c:v>42.0</c:v>
                </c:pt>
                <c:pt idx="5">
                  <c:v>48.0</c:v>
                </c:pt>
              </c:numCache>
            </c:numRef>
          </c:val>
        </c:ser>
        <c:ser>
          <c:idx val="1"/>
          <c:order val="1"/>
          <c:tx>
            <c:strRef>
              <c:f>Sheet1!$C$1</c:f>
              <c:strCache>
                <c:ptCount val="1"/>
                <c:pt idx="0">
                  <c:v>Local Newspaper Website</c:v>
                </c:pt>
              </c:strCache>
            </c:strRef>
          </c:tx>
          <c:spPr>
            <a:solidFill>
              <a:srgbClr val="16A985"/>
            </a:solidFill>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Sheet1!$A$2:$A$7</c:f>
              <c:strCache>
                <c:ptCount val="6"/>
                <c:pt idx="0">
                  <c:v>Community Issues</c:v>
                </c:pt>
                <c:pt idx="1">
                  <c:v>People in Community</c:v>
                </c:pt>
                <c:pt idx="2">
                  <c:v>Community Events</c:v>
                </c:pt>
                <c:pt idx="3">
                  <c:v>Local Business Sales/Events</c:v>
                </c:pt>
                <c:pt idx="4">
                  <c:v>Local Schools/Education</c:v>
                </c:pt>
                <c:pt idx="5">
                  <c:v>Local Government Programs</c:v>
                </c:pt>
              </c:strCache>
            </c:strRef>
          </c:cat>
          <c:val>
            <c:numRef>
              <c:f>Sheet1!$C$2:$C$7</c:f>
              <c:numCache>
                <c:formatCode>General</c:formatCode>
                <c:ptCount val="6"/>
                <c:pt idx="0">
                  <c:v>9.0</c:v>
                </c:pt>
                <c:pt idx="1">
                  <c:v>8.0</c:v>
                </c:pt>
                <c:pt idx="2">
                  <c:v>9.0</c:v>
                </c:pt>
                <c:pt idx="3">
                  <c:v>7.0</c:v>
                </c:pt>
                <c:pt idx="4">
                  <c:v>7.0</c:v>
                </c:pt>
                <c:pt idx="5">
                  <c:v>7.0</c:v>
                </c:pt>
              </c:numCache>
            </c:numRef>
          </c:val>
        </c:ser>
        <c:ser>
          <c:idx val="2"/>
          <c:order val="2"/>
          <c:tx>
            <c:strRef>
              <c:f>Sheet1!$D$1</c:f>
              <c:strCache>
                <c:ptCount val="1"/>
                <c:pt idx="0">
                  <c:v>Post on Social Media</c:v>
                </c:pt>
              </c:strCache>
            </c:strRef>
          </c:tx>
          <c:spPr>
            <a:solidFill>
              <a:srgbClr val="FFC000"/>
            </a:solidFill>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Sheet1!$A$2:$A$7</c:f>
              <c:strCache>
                <c:ptCount val="6"/>
                <c:pt idx="0">
                  <c:v>Community Issues</c:v>
                </c:pt>
                <c:pt idx="1">
                  <c:v>People in Community</c:v>
                </c:pt>
                <c:pt idx="2">
                  <c:v>Community Events</c:v>
                </c:pt>
                <c:pt idx="3">
                  <c:v>Local Business Sales/Events</c:v>
                </c:pt>
                <c:pt idx="4">
                  <c:v>Local Schools/Education</c:v>
                </c:pt>
                <c:pt idx="5">
                  <c:v>Local Government Programs</c:v>
                </c:pt>
              </c:strCache>
            </c:strRef>
          </c:cat>
          <c:val>
            <c:numRef>
              <c:f>Sheet1!$D$2:$D$7</c:f>
              <c:numCache>
                <c:formatCode>General</c:formatCode>
                <c:ptCount val="6"/>
                <c:pt idx="0">
                  <c:v>15.0</c:v>
                </c:pt>
                <c:pt idx="1">
                  <c:v>15.0</c:v>
                </c:pt>
                <c:pt idx="2">
                  <c:v>14.0</c:v>
                </c:pt>
                <c:pt idx="3">
                  <c:v>12.0</c:v>
                </c:pt>
                <c:pt idx="4">
                  <c:v>9.0</c:v>
                </c:pt>
                <c:pt idx="5">
                  <c:v>12.0</c:v>
                </c:pt>
              </c:numCache>
            </c:numRef>
          </c:val>
        </c:ser>
        <c:ser>
          <c:idx val="3"/>
          <c:order val="3"/>
          <c:tx>
            <c:strRef>
              <c:f>Sheet1!$E$1</c:f>
              <c:strCache>
                <c:ptCount val="1"/>
                <c:pt idx="0">
                  <c:v>Web Search</c:v>
                </c:pt>
              </c:strCache>
            </c:strRef>
          </c:tx>
          <c:spPr>
            <a:solidFill>
              <a:srgbClr val="FFFF00"/>
            </a:solidFill>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Sheet1!$A$2:$A$7</c:f>
              <c:strCache>
                <c:ptCount val="6"/>
                <c:pt idx="0">
                  <c:v>Community Issues</c:v>
                </c:pt>
                <c:pt idx="1">
                  <c:v>People in Community</c:v>
                </c:pt>
                <c:pt idx="2">
                  <c:v>Community Events</c:v>
                </c:pt>
                <c:pt idx="3">
                  <c:v>Local Business Sales/Events</c:v>
                </c:pt>
                <c:pt idx="4">
                  <c:v>Local Schools/Education</c:v>
                </c:pt>
                <c:pt idx="5">
                  <c:v>Local Government Programs</c:v>
                </c:pt>
              </c:strCache>
            </c:strRef>
          </c:cat>
          <c:val>
            <c:numRef>
              <c:f>Sheet1!$E$2:$E$7</c:f>
              <c:numCache>
                <c:formatCode>General</c:formatCode>
                <c:ptCount val="6"/>
                <c:pt idx="0">
                  <c:v>13.0</c:v>
                </c:pt>
                <c:pt idx="1">
                  <c:v>8.0</c:v>
                </c:pt>
                <c:pt idx="2">
                  <c:v>7.0</c:v>
                </c:pt>
                <c:pt idx="3">
                  <c:v>3.0</c:v>
                </c:pt>
                <c:pt idx="4">
                  <c:v>14.0</c:v>
                </c:pt>
                <c:pt idx="5">
                  <c:v>16.0</c:v>
                </c:pt>
              </c:numCache>
            </c:numRef>
          </c:val>
        </c:ser>
        <c:ser>
          <c:idx val="4"/>
          <c:order val="4"/>
          <c:tx>
            <c:strRef>
              <c:f>Sheet1!$F$1</c:f>
              <c:strCache>
                <c:ptCount val="1"/>
                <c:pt idx="0">
                  <c:v>Television</c:v>
                </c:pt>
              </c:strCache>
            </c:strRef>
          </c:tx>
          <c:spPr>
            <a:solidFill>
              <a:schemeClr val="accent5"/>
            </a:solidFill>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Sheet1!$A$2:$A$7</c:f>
              <c:strCache>
                <c:ptCount val="6"/>
                <c:pt idx="0">
                  <c:v>Community Issues</c:v>
                </c:pt>
                <c:pt idx="1">
                  <c:v>People in Community</c:v>
                </c:pt>
                <c:pt idx="2">
                  <c:v>Community Events</c:v>
                </c:pt>
                <c:pt idx="3">
                  <c:v>Local Business Sales/Events</c:v>
                </c:pt>
                <c:pt idx="4">
                  <c:v>Local Schools/Education</c:v>
                </c:pt>
                <c:pt idx="5">
                  <c:v>Local Government Programs</c:v>
                </c:pt>
              </c:strCache>
            </c:strRef>
          </c:cat>
          <c:val>
            <c:numRef>
              <c:f>Sheet1!$F$2:$F$7</c:f>
              <c:numCache>
                <c:formatCode>General</c:formatCode>
                <c:ptCount val="6"/>
                <c:pt idx="0">
                  <c:v>34.0</c:v>
                </c:pt>
                <c:pt idx="1">
                  <c:v>16.0</c:v>
                </c:pt>
                <c:pt idx="2">
                  <c:v>12.0</c:v>
                </c:pt>
                <c:pt idx="3">
                  <c:v>7.0</c:v>
                </c:pt>
                <c:pt idx="4">
                  <c:v>7.0</c:v>
                </c:pt>
                <c:pt idx="5">
                  <c:v>24.0</c:v>
                </c:pt>
              </c:numCache>
            </c:numRef>
          </c:val>
        </c:ser>
        <c:ser>
          <c:idx val="5"/>
          <c:order val="5"/>
          <c:tx>
            <c:strRef>
              <c:f>Sheet1!$G$1</c:f>
              <c:strCache>
                <c:ptCount val="1"/>
                <c:pt idx="0">
                  <c:v>Radio</c:v>
                </c:pt>
              </c:strCache>
            </c:strRef>
          </c:tx>
          <c:spPr>
            <a:solidFill>
              <a:srgbClr val="C00000"/>
            </a:solidFill>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Sheet1!$A$2:$A$7</c:f>
              <c:strCache>
                <c:ptCount val="6"/>
                <c:pt idx="0">
                  <c:v>Community Issues</c:v>
                </c:pt>
                <c:pt idx="1">
                  <c:v>People in Community</c:v>
                </c:pt>
                <c:pt idx="2">
                  <c:v>Community Events</c:v>
                </c:pt>
                <c:pt idx="3">
                  <c:v>Local Business Sales/Events</c:v>
                </c:pt>
                <c:pt idx="4">
                  <c:v>Local Schools/Education</c:v>
                </c:pt>
                <c:pt idx="5">
                  <c:v>Local Government Programs</c:v>
                </c:pt>
              </c:strCache>
            </c:strRef>
          </c:cat>
          <c:val>
            <c:numRef>
              <c:f>Sheet1!$G$2:$G$7</c:f>
              <c:numCache>
                <c:formatCode>General</c:formatCode>
                <c:ptCount val="6"/>
                <c:pt idx="0">
                  <c:v>26.0</c:v>
                </c:pt>
                <c:pt idx="1">
                  <c:v>18.0</c:v>
                </c:pt>
                <c:pt idx="2">
                  <c:v>20.0</c:v>
                </c:pt>
                <c:pt idx="3">
                  <c:v>14.0</c:v>
                </c:pt>
                <c:pt idx="4">
                  <c:v>9.0</c:v>
                </c:pt>
                <c:pt idx="5">
                  <c:v>15.0</c:v>
                </c:pt>
              </c:numCache>
            </c:numRef>
          </c:val>
        </c:ser>
        <c:dLbls>
          <c:showLegendKey val="0"/>
          <c:showVal val="0"/>
          <c:showCatName val="0"/>
          <c:showSerName val="0"/>
          <c:showPercent val="0"/>
          <c:showBubbleSize val="0"/>
        </c:dLbls>
        <c:gapWidth val="150"/>
        <c:axId val="-2091335640"/>
        <c:axId val="-2091332632"/>
      </c:barChart>
      <c:catAx>
        <c:axId val="-2091335640"/>
        <c:scaling>
          <c:orientation val="minMax"/>
        </c:scaling>
        <c:delete val="0"/>
        <c:axPos val="b"/>
        <c:majorTickMark val="out"/>
        <c:minorTickMark val="none"/>
        <c:tickLblPos val="nextTo"/>
        <c:txPr>
          <a:bodyPr/>
          <a:lstStyle/>
          <a:p>
            <a:pPr>
              <a:defRPr sz="1200" b="1"/>
            </a:pPr>
            <a:endParaRPr lang="en-US"/>
          </a:p>
        </c:txPr>
        <c:crossAx val="-2091332632"/>
        <c:crosses val="autoZero"/>
        <c:auto val="1"/>
        <c:lblAlgn val="ctr"/>
        <c:lblOffset val="100"/>
        <c:noMultiLvlLbl val="0"/>
      </c:catAx>
      <c:valAx>
        <c:axId val="-2091332632"/>
        <c:scaling>
          <c:orientation val="minMax"/>
        </c:scaling>
        <c:delete val="1"/>
        <c:axPos val="l"/>
        <c:numFmt formatCode="General" sourceLinked="1"/>
        <c:majorTickMark val="out"/>
        <c:minorTickMark val="none"/>
        <c:tickLblPos val="nextTo"/>
        <c:crossAx val="-2091335640"/>
        <c:crosses val="autoZero"/>
        <c:crossBetween val="between"/>
      </c:valAx>
    </c:plotArea>
    <c:legend>
      <c:legendPos val="b"/>
      <c:legendEntry>
        <c:idx val="0"/>
        <c:txPr>
          <a:bodyPr/>
          <a:lstStyle/>
          <a:p>
            <a:pPr>
              <a:defRPr sz="1400" b="1"/>
            </a:pPr>
            <a:endParaRPr lang="en-US"/>
          </a:p>
        </c:txPr>
      </c:legendEntry>
      <c:layout>
        <c:manualLayout>
          <c:xMode val="edge"/>
          <c:yMode val="edge"/>
          <c:x val="0.0598856231333152"/>
          <c:y val="0.887152545931758"/>
          <c:w val="0.862060367454068"/>
          <c:h val="0.110579317585302"/>
        </c:manualLayout>
      </c:layout>
      <c:overlay val="0"/>
      <c:spPr>
        <a:ln>
          <a:solidFill>
            <a:schemeClr val="tx1"/>
          </a:solidFill>
        </a:ln>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6932171672985"/>
          <c:y val="0.0293333333333333"/>
          <c:w val="0.716092519685039"/>
          <c:h val="0.897377007874016"/>
        </c:manualLayout>
      </c:layout>
      <c:barChart>
        <c:barDir val="bar"/>
        <c:grouping val="stacked"/>
        <c:varyColors val="0"/>
        <c:ser>
          <c:idx val="0"/>
          <c:order val="0"/>
          <c:tx>
            <c:strRef>
              <c:f>Sheet1!$B$1</c:f>
              <c:strCache>
                <c:ptCount val="1"/>
                <c:pt idx="0">
                  <c:v>% Trust Very Much</c:v>
                </c:pt>
              </c:strCache>
            </c:strRef>
          </c:tx>
          <c:spPr>
            <a:solidFill>
              <a:srgbClr val="334495"/>
            </a:solidFill>
          </c:spPr>
          <c:invertIfNegative val="0"/>
          <c:dLbls>
            <c:txPr>
              <a:bodyPr/>
              <a:lstStyle/>
              <a:p>
                <a:pPr>
                  <a:defRPr sz="1400" b="0">
                    <a:solidFill>
                      <a:schemeClr val="bg1"/>
                    </a:solidFill>
                  </a:defRPr>
                </a:pPr>
                <a:endParaRPr lang="en-US"/>
              </a:p>
            </c:txPr>
            <c:showLegendKey val="0"/>
            <c:showVal val="1"/>
            <c:showCatName val="0"/>
            <c:showSerName val="0"/>
            <c:showPercent val="0"/>
            <c:showBubbleSize val="0"/>
            <c:showLeaderLines val="0"/>
          </c:dLbls>
          <c:cat>
            <c:strRef>
              <c:f>Sheet1!$A$2:$A$7</c:f>
              <c:strCache>
                <c:ptCount val="6"/>
                <c:pt idx="0">
                  <c:v>Community Newspapers Print</c:v>
                </c:pt>
                <c:pt idx="1">
                  <c:v>Community Newspapers Digital</c:v>
                </c:pt>
                <c:pt idx="2">
                  <c:v>Social Media</c:v>
                </c:pt>
                <c:pt idx="3">
                  <c:v>Other Websites</c:v>
                </c:pt>
                <c:pt idx="4">
                  <c:v>Television</c:v>
                </c:pt>
                <c:pt idx="5">
                  <c:v>Radio</c:v>
                </c:pt>
              </c:strCache>
            </c:strRef>
          </c:cat>
          <c:val>
            <c:numRef>
              <c:f>Sheet1!$B$2:$B$7</c:f>
              <c:numCache>
                <c:formatCode>General</c:formatCode>
                <c:ptCount val="6"/>
                <c:pt idx="0">
                  <c:v>38.0</c:v>
                </c:pt>
                <c:pt idx="1">
                  <c:v>22.0</c:v>
                </c:pt>
                <c:pt idx="2">
                  <c:v>3.0</c:v>
                </c:pt>
                <c:pt idx="3">
                  <c:v>3.0</c:v>
                </c:pt>
                <c:pt idx="4">
                  <c:v>17.0</c:v>
                </c:pt>
                <c:pt idx="5">
                  <c:v>21.0</c:v>
                </c:pt>
              </c:numCache>
            </c:numRef>
          </c:val>
        </c:ser>
        <c:ser>
          <c:idx val="1"/>
          <c:order val="1"/>
          <c:tx>
            <c:strRef>
              <c:f>Sheet1!$C$1</c:f>
              <c:strCache>
                <c:ptCount val="1"/>
                <c:pt idx="0">
                  <c:v>% Trust Somewhat</c:v>
                </c:pt>
              </c:strCache>
            </c:strRef>
          </c:tx>
          <c:spPr>
            <a:solidFill>
              <a:srgbClr val="16A985"/>
            </a:solidFill>
          </c:spPr>
          <c:invertIfNegative val="0"/>
          <c:dLbls>
            <c:txPr>
              <a:bodyPr/>
              <a:lstStyle/>
              <a:p>
                <a:pPr>
                  <a:defRPr sz="1400" b="0">
                    <a:solidFill>
                      <a:schemeClr val="bg1"/>
                    </a:solidFill>
                  </a:defRPr>
                </a:pPr>
                <a:endParaRPr lang="en-US"/>
              </a:p>
            </c:txPr>
            <c:showLegendKey val="0"/>
            <c:showVal val="1"/>
            <c:showCatName val="0"/>
            <c:showSerName val="0"/>
            <c:showPercent val="0"/>
            <c:showBubbleSize val="0"/>
            <c:showLeaderLines val="0"/>
          </c:dLbls>
          <c:cat>
            <c:strRef>
              <c:f>Sheet1!$A$2:$A$7</c:f>
              <c:strCache>
                <c:ptCount val="6"/>
                <c:pt idx="0">
                  <c:v>Community Newspapers Print</c:v>
                </c:pt>
                <c:pt idx="1">
                  <c:v>Community Newspapers Digital</c:v>
                </c:pt>
                <c:pt idx="2">
                  <c:v>Social Media</c:v>
                </c:pt>
                <c:pt idx="3">
                  <c:v>Other Websites</c:v>
                </c:pt>
                <c:pt idx="4">
                  <c:v>Television</c:v>
                </c:pt>
                <c:pt idx="5">
                  <c:v>Radio</c:v>
                </c:pt>
              </c:strCache>
            </c:strRef>
          </c:cat>
          <c:val>
            <c:numRef>
              <c:f>Sheet1!$C$2:$C$7</c:f>
              <c:numCache>
                <c:formatCode>General</c:formatCode>
                <c:ptCount val="6"/>
                <c:pt idx="0">
                  <c:v>41.0</c:v>
                </c:pt>
                <c:pt idx="1">
                  <c:v>31.0</c:v>
                </c:pt>
                <c:pt idx="2">
                  <c:v>28.0</c:v>
                </c:pt>
                <c:pt idx="3">
                  <c:v>30.0</c:v>
                </c:pt>
                <c:pt idx="4">
                  <c:v>48.0</c:v>
                </c:pt>
                <c:pt idx="5">
                  <c:v>51.0</c:v>
                </c:pt>
              </c:numCache>
            </c:numRef>
          </c:val>
        </c:ser>
        <c:ser>
          <c:idx val="2"/>
          <c:order val="2"/>
          <c:tx>
            <c:strRef>
              <c:f>Sheet1!$D$1</c:f>
              <c:strCache>
                <c:ptCount val="1"/>
                <c:pt idx="0">
                  <c:v>Column1</c:v>
                </c:pt>
              </c:strCache>
            </c:strRef>
          </c:tx>
          <c:spPr>
            <a:noFill/>
          </c:spPr>
          <c:invertIfNegative val="0"/>
          <c:dLbls>
            <c:txPr>
              <a:bodyPr/>
              <a:lstStyle/>
              <a:p>
                <a:pPr>
                  <a:defRPr b="1"/>
                </a:pPr>
                <a:endParaRPr lang="en-US"/>
              </a:p>
            </c:txPr>
            <c:dLblPos val="inBase"/>
            <c:showLegendKey val="0"/>
            <c:showVal val="1"/>
            <c:showCatName val="0"/>
            <c:showSerName val="0"/>
            <c:showPercent val="0"/>
            <c:showBubbleSize val="0"/>
            <c:showLeaderLines val="0"/>
          </c:dLbls>
          <c:cat>
            <c:strRef>
              <c:f>Sheet1!$A$2:$A$7</c:f>
              <c:strCache>
                <c:ptCount val="6"/>
                <c:pt idx="0">
                  <c:v>Community Newspapers Print</c:v>
                </c:pt>
                <c:pt idx="1">
                  <c:v>Community Newspapers Digital</c:v>
                </c:pt>
                <c:pt idx="2">
                  <c:v>Social Media</c:v>
                </c:pt>
                <c:pt idx="3">
                  <c:v>Other Websites</c:v>
                </c:pt>
                <c:pt idx="4">
                  <c:v>Television</c:v>
                </c:pt>
                <c:pt idx="5">
                  <c:v>Radio</c:v>
                </c:pt>
              </c:strCache>
            </c:strRef>
          </c:cat>
          <c:val>
            <c:numRef>
              <c:f>Sheet1!$D$2:$D$7</c:f>
              <c:numCache>
                <c:formatCode>General</c:formatCode>
                <c:ptCount val="6"/>
                <c:pt idx="0">
                  <c:v>79.0</c:v>
                </c:pt>
                <c:pt idx="1">
                  <c:v>53.0</c:v>
                </c:pt>
                <c:pt idx="2">
                  <c:v>31.0</c:v>
                </c:pt>
                <c:pt idx="3">
                  <c:v>33.0</c:v>
                </c:pt>
                <c:pt idx="4">
                  <c:v>65.0</c:v>
                </c:pt>
                <c:pt idx="5">
                  <c:v>72.0</c:v>
                </c:pt>
              </c:numCache>
            </c:numRef>
          </c:val>
        </c:ser>
        <c:dLbls>
          <c:showLegendKey val="0"/>
          <c:showVal val="0"/>
          <c:showCatName val="0"/>
          <c:showSerName val="0"/>
          <c:showPercent val="0"/>
          <c:showBubbleSize val="0"/>
        </c:dLbls>
        <c:gapWidth val="80"/>
        <c:overlap val="100"/>
        <c:axId val="-2091260744"/>
        <c:axId val="-2091257400"/>
      </c:barChart>
      <c:catAx>
        <c:axId val="-2091260744"/>
        <c:scaling>
          <c:orientation val="maxMin"/>
        </c:scaling>
        <c:delete val="0"/>
        <c:axPos val="l"/>
        <c:majorTickMark val="out"/>
        <c:minorTickMark val="none"/>
        <c:tickLblPos val="nextTo"/>
        <c:spPr>
          <a:ln>
            <a:noFill/>
          </a:ln>
        </c:spPr>
        <c:txPr>
          <a:bodyPr/>
          <a:lstStyle/>
          <a:p>
            <a:pPr>
              <a:defRPr sz="1600" b="1"/>
            </a:pPr>
            <a:endParaRPr lang="en-US"/>
          </a:p>
        </c:txPr>
        <c:crossAx val="-2091257400"/>
        <c:crossesAt val="0.0"/>
        <c:auto val="1"/>
        <c:lblAlgn val="ctr"/>
        <c:lblOffset val="100"/>
        <c:noMultiLvlLbl val="0"/>
      </c:catAx>
      <c:valAx>
        <c:axId val="-2091257400"/>
        <c:scaling>
          <c:orientation val="minMax"/>
          <c:max val="85.0"/>
        </c:scaling>
        <c:delete val="1"/>
        <c:axPos val="t"/>
        <c:numFmt formatCode="General" sourceLinked="1"/>
        <c:majorTickMark val="out"/>
        <c:minorTickMark val="none"/>
        <c:tickLblPos val="nextTo"/>
        <c:crossAx val="-2091260744"/>
        <c:crosses val="autoZero"/>
        <c:crossBetween val="between"/>
      </c:valAx>
    </c:plotArea>
    <c:legend>
      <c:legendPos val="b"/>
      <c:legendEntry>
        <c:idx val="2"/>
        <c:delete val="1"/>
      </c:legendEntry>
      <c:layout>
        <c:manualLayout>
          <c:xMode val="edge"/>
          <c:yMode val="edge"/>
          <c:x val="0.370912802566346"/>
          <c:y val="0.926710341207349"/>
          <c:w val="0.53474215028677"/>
          <c:h val="0.0572896587926509"/>
        </c:manualLayout>
      </c:layout>
      <c:overlay val="0"/>
      <c:spPr>
        <a:ln>
          <a:noFill/>
        </a:ln>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5407520962535"/>
          <c:y val="0.0293333333333333"/>
          <c:w val="0.504592446777486"/>
          <c:h val="0.868043674540683"/>
        </c:manualLayout>
      </c:layout>
      <c:barChart>
        <c:barDir val="bar"/>
        <c:grouping val="clustered"/>
        <c:varyColors val="0"/>
        <c:ser>
          <c:idx val="0"/>
          <c:order val="0"/>
          <c:tx>
            <c:strRef>
              <c:f>Sheet1!$B$1</c:f>
              <c:strCache>
                <c:ptCount val="1"/>
                <c:pt idx="0">
                  <c:v>Printed Local Newspaper</c:v>
                </c:pt>
              </c:strCache>
            </c:strRef>
          </c:tx>
          <c:spPr>
            <a:solidFill>
              <a:srgbClr val="334495"/>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Sheet1!$A$2:$A$7</c:f>
              <c:strCache>
                <c:ptCount val="6"/>
                <c:pt idx="0">
                  <c:v>Referred the ad to someone else</c:v>
                </c:pt>
                <c:pt idx="1">
                  <c:v>Bought a product or service</c:v>
                </c:pt>
                <c:pt idx="2">
                  <c:v>Visited a store in person or online</c:v>
                </c:pt>
                <c:pt idx="3">
                  <c:v>Looked for more printed information about product or service</c:v>
                </c:pt>
                <c:pt idx="4">
                  <c:v>Gone online for more information about product, service or sale</c:v>
                </c:pt>
                <c:pt idx="5">
                  <c:v>Became aware of product or service or sale</c:v>
                </c:pt>
              </c:strCache>
            </c:strRef>
          </c:cat>
          <c:val>
            <c:numRef>
              <c:f>Sheet1!$B$2:$B$7</c:f>
              <c:numCache>
                <c:formatCode>General</c:formatCode>
                <c:ptCount val="6"/>
                <c:pt idx="0">
                  <c:v>24.0</c:v>
                </c:pt>
                <c:pt idx="1">
                  <c:v>30.0</c:v>
                </c:pt>
                <c:pt idx="2">
                  <c:v>48.0</c:v>
                </c:pt>
                <c:pt idx="3">
                  <c:v>17.0</c:v>
                </c:pt>
                <c:pt idx="4">
                  <c:v>29.0</c:v>
                </c:pt>
                <c:pt idx="5">
                  <c:v>30.0</c:v>
                </c:pt>
              </c:numCache>
            </c:numRef>
          </c:val>
        </c:ser>
        <c:ser>
          <c:idx val="1"/>
          <c:order val="1"/>
          <c:tx>
            <c:strRef>
              <c:f>Sheet1!$C$1</c:f>
              <c:strCache>
                <c:ptCount val="1"/>
                <c:pt idx="0">
                  <c:v>Online Website or Social Media</c:v>
                </c:pt>
              </c:strCache>
            </c:strRef>
          </c:tx>
          <c:spPr>
            <a:solidFill>
              <a:srgbClr val="16A985"/>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Referred the ad to someone else</c:v>
                </c:pt>
                <c:pt idx="1">
                  <c:v>Bought a product or service</c:v>
                </c:pt>
                <c:pt idx="2">
                  <c:v>Visited a store in person or online</c:v>
                </c:pt>
                <c:pt idx="3">
                  <c:v>Looked for more printed information about product or service</c:v>
                </c:pt>
                <c:pt idx="4">
                  <c:v>Gone online for more information about product, service or sale</c:v>
                </c:pt>
                <c:pt idx="5">
                  <c:v>Became aware of product or service or sale</c:v>
                </c:pt>
              </c:strCache>
            </c:strRef>
          </c:cat>
          <c:val>
            <c:numRef>
              <c:f>Sheet1!$C$2:$C$7</c:f>
              <c:numCache>
                <c:formatCode>General</c:formatCode>
                <c:ptCount val="6"/>
                <c:pt idx="0">
                  <c:v>19.0</c:v>
                </c:pt>
                <c:pt idx="1">
                  <c:v>21.0</c:v>
                </c:pt>
                <c:pt idx="2">
                  <c:v>31.0</c:v>
                </c:pt>
                <c:pt idx="3">
                  <c:v>15.0</c:v>
                </c:pt>
                <c:pt idx="4">
                  <c:v>35.0</c:v>
                </c:pt>
                <c:pt idx="5">
                  <c:v>22.0</c:v>
                </c:pt>
              </c:numCache>
            </c:numRef>
          </c:val>
        </c:ser>
        <c:dLbls>
          <c:showLegendKey val="0"/>
          <c:showVal val="0"/>
          <c:showCatName val="0"/>
          <c:showSerName val="0"/>
          <c:showPercent val="0"/>
          <c:showBubbleSize val="0"/>
        </c:dLbls>
        <c:gapWidth val="80"/>
        <c:axId val="-2100151800"/>
        <c:axId val="-2100154824"/>
      </c:barChart>
      <c:catAx>
        <c:axId val="-2100151800"/>
        <c:scaling>
          <c:orientation val="maxMin"/>
        </c:scaling>
        <c:delete val="0"/>
        <c:axPos val="l"/>
        <c:majorTickMark val="out"/>
        <c:minorTickMark val="none"/>
        <c:tickLblPos val="nextTo"/>
        <c:txPr>
          <a:bodyPr/>
          <a:lstStyle/>
          <a:p>
            <a:pPr>
              <a:defRPr sz="1600"/>
            </a:pPr>
            <a:endParaRPr lang="en-US"/>
          </a:p>
        </c:txPr>
        <c:crossAx val="-2100154824"/>
        <c:crosses val="autoZero"/>
        <c:auto val="1"/>
        <c:lblAlgn val="ctr"/>
        <c:lblOffset val="100"/>
        <c:noMultiLvlLbl val="0"/>
      </c:catAx>
      <c:valAx>
        <c:axId val="-2100154824"/>
        <c:scaling>
          <c:orientation val="minMax"/>
        </c:scaling>
        <c:delete val="1"/>
        <c:axPos val="t"/>
        <c:numFmt formatCode="General" sourceLinked="1"/>
        <c:majorTickMark val="out"/>
        <c:minorTickMark val="none"/>
        <c:tickLblPos val="nextTo"/>
        <c:crossAx val="-2100151800"/>
        <c:crosses val="autoZero"/>
        <c:crossBetween val="between"/>
      </c:valAx>
    </c:plotArea>
    <c:legend>
      <c:legendPos val="b"/>
      <c:layout>
        <c:manualLayout>
          <c:xMode val="edge"/>
          <c:yMode val="edge"/>
          <c:x val="0.151370662000583"/>
          <c:y val="0.942710341207349"/>
          <c:w val="0.703431515505006"/>
          <c:h val="0.0572896587926509"/>
        </c:manualLayout>
      </c:layout>
      <c:overlay val="0"/>
      <c:spPr>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48572834645669"/>
          <c:y val="0.0"/>
          <c:w val="0.92894544431946"/>
          <c:h val="1.0"/>
        </c:manualLayout>
      </c:layout>
      <c:pieChart>
        <c:varyColors val="1"/>
        <c:ser>
          <c:idx val="0"/>
          <c:order val="0"/>
          <c:tx>
            <c:strRef>
              <c:f>Sheet1!$B$1</c:f>
              <c:strCache>
                <c:ptCount val="1"/>
                <c:pt idx="0">
                  <c:v>Column1</c:v>
                </c:pt>
              </c:strCache>
            </c:strRef>
          </c:tx>
          <c:explosion val="10"/>
          <c:dPt>
            <c:idx val="0"/>
            <c:bubble3D val="0"/>
            <c:spPr>
              <a:solidFill>
                <a:srgbClr val="16A985"/>
              </a:solidFill>
              <a:ln w="19050">
                <a:solidFill>
                  <a:schemeClr val="lt1"/>
                </a:solidFill>
              </a:ln>
              <a:effectLst/>
            </c:spPr>
            <c:extLst xmlns:c16r2="http://schemas.microsoft.com/office/drawing/2015/06/chart">
              <c:ext xmlns:c16="http://schemas.microsoft.com/office/drawing/2014/chart" uri="{C3380CC4-5D6E-409C-BE32-E72D297353CC}">
                <c16:uniqueId val="{00000002-3EC3-42BB-B941-731D8DF8B596}"/>
              </c:ext>
            </c:extLst>
          </c:dPt>
          <c:dPt>
            <c:idx val="1"/>
            <c:bubble3D val="0"/>
            <c:spPr>
              <a:solidFill>
                <a:srgbClr val="334495"/>
              </a:solidFill>
              <a:ln w="19050">
                <a:solidFill>
                  <a:schemeClr val="lt1"/>
                </a:solidFill>
              </a:ln>
              <a:effectLst/>
            </c:spPr>
            <c:extLst xmlns:c16r2="http://schemas.microsoft.com/office/drawing/2015/06/chart">
              <c:ext xmlns:c16="http://schemas.microsoft.com/office/drawing/2014/chart" uri="{C3380CC4-5D6E-409C-BE32-E72D297353CC}">
                <c16:uniqueId val="{00000001-3EC3-42BB-B941-731D8DF8B596}"/>
              </c:ext>
            </c:extLst>
          </c:dPt>
          <c:dLbls>
            <c:dLbl>
              <c:idx val="0"/>
              <c:layout>
                <c:manualLayout>
                  <c:x val="-0.306716230783652"/>
                  <c:y val="-0.128933870547044"/>
                </c:manualLayout>
              </c:layout>
              <c:tx>
                <c:rich>
                  <a:bodyPr/>
                  <a:lstStyle/>
                  <a:p>
                    <a:r>
                      <a:rPr lang="en-US"/>
                      <a:t>Read </a:t>
                    </a:r>
                    <a:r>
                      <a:rPr lang="en-US" smtClean="0"/>
                      <a:t>Printed Paper</a:t>
                    </a:r>
                    <a:r>
                      <a:rPr lang="en-US"/>
                      <a:t>
81%</a:t>
                    </a:r>
                  </a:p>
                </c:rich>
              </c:tx>
              <c:showLegendKey val="0"/>
              <c:showVal val="0"/>
              <c:showCatName val="1"/>
              <c:showSerName val="0"/>
              <c:showPercent val="1"/>
              <c:showBubbleSize val="0"/>
            </c:dLbl>
            <c:dLbl>
              <c:idx val="1"/>
              <c:layout>
                <c:manualLayout>
                  <c:x val="0.193487532808399"/>
                  <c:y val="0.125327362992573"/>
                </c:manualLayout>
              </c:layout>
              <c:showLegendKey val="0"/>
              <c:showVal val="0"/>
              <c:showCatName val="1"/>
              <c:showSerName val="0"/>
              <c:showPercent val="1"/>
              <c:showBubbleSize val="0"/>
            </c:dLbl>
            <c:txPr>
              <a:bodyPr/>
              <a:lstStyle/>
              <a:p>
                <a:pPr>
                  <a:defRPr sz="1600" b="1">
                    <a:solidFill>
                      <a:schemeClr val="bg1"/>
                    </a:solidFill>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dLbls>
          <c:cat>
            <c:strRef>
              <c:f>Sheet1!$A$2:$A$3</c:f>
              <c:strCache>
                <c:ptCount val="2"/>
                <c:pt idx="0">
                  <c:v>Read Printed Newspaper</c:v>
                </c:pt>
                <c:pt idx="1">
                  <c:v>Do Not Read</c:v>
                </c:pt>
              </c:strCache>
            </c:strRef>
          </c:cat>
          <c:val>
            <c:numRef>
              <c:f>Sheet1!$B$2:$B$3</c:f>
              <c:numCache>
                <c:formatCode>General</c:formatCode>
                <c:ptCount val="2"/>
                <c:pt idx="0">
                  <c:v>81.0</c:v>
                </c:pt>
                <c:pt idx="1">
                  <c:v>19.0</c:v>
                </c:pt>
              </c:numCache>
            </c:numRef>
          </c:val>
          <c:extLst xmlns:c16r2="http://schemas.microsoft.com/office/drawing/2015/06/chart">
            <c:ext xmlns:c16="http://schemas.microsoft.com/office/drawing/2014/chart" uri="{C3380CC4-5D6E-409C-BE32-E72D297353CC}">
              <c16:uniqueId val="{00000000-3EC3-42BB-B941-731D8DF8B5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251224193991"/>
          <c:y val="0.0742857142857143"/>
          <c:w val="0.473898029537353"/>
          <c:h val="0.908571428571429"/>
        </c:manualLayout>
      </c:layout>
      <c:barChart>
        <c:barDir val="bar"/>
        <c:grouping val="clustered"/>
        <c:varyColors val="0"/>
        <c:ser>
          <c:idx val="0"/>
          <c:order val="0"/>
          <c:tx>
            <c:strRef>
              <c:f>Sheet1!$B$1</c:f>
              <c:strCache>
                <c:ptCount val="1"/>
                <c:pt idx="0">
                  <c:v>Series 1</c:v>
                </c:pt>
              </c:strCache>
            </c:strRef>
          </c:tx>
          <c:spPr>
            <a:solidFill>
              <a:srgbClr val="16A985"/>
            </a:solidFill>
          </c:spPr>
          <c:invertIfNegative val="0"/>
          <c:dLbls>
            <c:txPr>
              <a:bodyPr/>
              <a:lstStyle/>
              <a:p>
                <a:pPr>
                  <a:defRPr sz="2400" b="1">
                    <a:solidFill>
                      <a:schemeClr val="bg1"/>
                    </a:solidFill>
                  </a:defRPr>
                </a:pPr>
                <a:endParaRPr lang="en-US"/>
              </a:p>
            </c:txPr>
            <c:dLblPos val="inEnd"/>
            <c:showLegendKey val="0"/>
            <c:showVal val="1"/>
            <c:showCatName val="0"/>
            <c:showSerName val="0"/>
            <c:showPercent val="0"/>
            <c:showBubbleSize val="0"/>
            <c:showLeaderLines val="0"/>
          </c:dLbls>
          <c:cat>
            <c:strRef>
              <c:f>Sheet1!$A$2:$A$5</c:f>
              <c:strCache>
                <c:ptCount val="4"/>
                <c:pt idx="0">
                  <c:v>Consume news and information</c:v>
                </c:pt>
                <c:pt idx="1">
                  <c:v>Research products and services</c:v>
                </c:pt>
                <c:pt idx="2">
                  <c:v>Learn about government programs/services</c:v>
                </c:pt>
                <c:pt idx="3">
                  <c:v>Shop online</c:v>
                </c:pt>
              </c:strCache>
            </c:strRef>
          </c:cat>
          <c:val>
            <c:numRef>
              <c:f>Sheet1!$B$2:$B$5</c:f>
              <c:numCache>
                <c:formatCode>0%</c:formatCode>
                <c:ptCount val="4"/>
                <c:pt idx="0">
                  <c:v>0.68</c:v>
                </c:pt>
                <c:pt idx="1">
                  <c:v>0.72</c:v>
                </c:pt>
                <c:pt idx="2">
                  <c:v>0.56</c:v>
                </c:pt>
                <c:pt idx="3">
                  <c:v>0.44</c:v>
                </c:pt>
              </c:numCache>
            </c:numRef>
          </c:val>
        </c:ser>
        <c:dLbls>
          <c:showLegendKey val="0"/>
          <c:showVal val="0"/>
          <c:showCatName val="0"/>
          <c:showSerName val="0"/>
          <c:showPercent val="0"/>
          <c:showBubbleSize val="0"/>
        </c:dLbls>
        <c:gapWidth val="44"/>
        <c:axId val="-2092289176"/>
        <c:axId val="-2092285816"/>
      </c:barChart>
      <c:catAx>
        <c:axId val="-2092289176"/>
        <c:scaling>
          <c:orientation val="maxMin"/>
        </c:scaling>
        <c:delete val="0"/>
        <c:axPos val="l"/>
        <c:majorTickMark val="out"/>
        <c:minorTickMark val="none"/>
        <c:tickLblPos val="nextTo"/>
        <c:spPr>
          <a:ln>
            <a:noFill/>
          </a:ln>
        </c:spPr>
        <c:txPr>
          <a:bodyPr/>
          <a:lstStyle/>
          <a:p>
            <a:pPr>
              <a:defRPr sz="2000" b="0">
                <a:solidFill>
                  <a:srgbClr val="334495"/>
                </a:solidFill>
              </a:defRPr>
            </a:pPr>
            <a:endParaRPr lang="en-US"/>
          </a:p>
        </c:txPr>
        <c:crossAx val="-2092285816"/>
        <c:crosses val="autoZero"/>
        <c:auto val="1"/>
        <c:lblAlgn val="ctr"/>
        <c:lblOffset val="100"/>
        <c:noMultiLvlLbl val="0"/>
      </c:catAx>
      <c:valAx>
        <c:axId val="-2092285816"/>
        <c:scaling>
          <c:orientation val="minMax"/>
          <c:max val="0.72"/>
          <c:min val="0.0"/>
        </c:scaling>
        <c:delete val="1"/>
        <c:axPos val="t"/>
        <c:numFmt formatCode="0%" sourceLinked="1"/>
        <c:majorTickMark val="out"/>
        <c:minorTickMark val="none"/>
        <c:tickLblPos val="nextTo"/>
        <c:crossAx val="-2092289176"/>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988925726389"/>
          <c:y val="0.0457142857142857"/>
          <c:w val="0.532913734234548"/>
          <c:h val="0.937142857142857"/>
        </c:manualLayout>
      </c:layout>
      <c:barChart>
        <c:barDir val="bar"/>
        <c:grouping val="clustered"/>
        <c:varyColors val="0"/>
        <c:ser>
          <c:idx val="0"/>
          <c:order val="0"/>
          <c:tx>
            <c:strRef>
              <c:f>Sheet1!$B$1</c:f>
              <c:strCache>
                <c:ptCount val="1"/>
                <c:pt idx="0">
                  <c:v>Column1</c:v>
                </c:pt>
              </c:strCache>
            </c:strRef>
          </c:tx>
          <c:spPr>
            <a:solidFill>
              <a:srgbClr val="16A985"/>
            </a:solidFill>
          </c:spPr>
          <c:invertIfNegative val="0"/>
          <c:dLbls>
            <c:txPr>
              <a:bodyPr/>
              <a:lstStyle/>
              <a:p>
                <a:pPr>
                  <a:defRPr sz="2400" b="1">
                    <a:solidFill>
                      <a:srgbClr val="334495"/>
                    </a:solidFill>
                  </a:defRPr>
                </a:pPr>
                <a:endParaRPr lang="en-US"/>
              </a:p>
            </c:txPr>
            <c:dLblPos val="outEnd"/>
            <c:showLegendKey val="0"/>
            <c:showVal val="1"/>
            <c:showCatName val="0"/>
            <c:showSerName val="0"/>
            <c:showPercent val="0"/>
            <c:showBubbleSize val="0"/>
            <c:showLeaderLines val="0"/>
          </c:dLbls>
          <c:cat>
            <c:strRef>
              <c:f>Sheet1!$A$2:$A$5</c:f>
              <c:strCache>
                <c:ptCount val="4"/>
                <c:pt idx="0">
                  <c:v>Local news and information</c:v>
                </c:pt>
                <c:pt idx="1">
                  <c:v>Research on provincial government programs</c:v>
                </c:pt>
                <c:pt idx="2">
                  <c:v>Research on local government programs</c:v>
                </c:pt>
                <c:pt idx="3">
                  <c:v>Research on products and services</c:v>
                </c:pt>
              </c:strCache>
            </c:strRef>
          </c:cat>
          <c:val>
            <c:numRef>
              <c:f>Sheet1!$B$2:$B$5</c:f>
              <c:numCache>
                <c:formatCode>0%</c:formatCode>
                <c:ptCount val="4"/>
                <c:pt idx="0">
                  <c:v>0.61</c:v>
                </c:pt>
                <c:pt idx="1">
                  <c:v>0.83</c:v>
                </c:pt>
                <c:pt idx="2">
                  <c:v>0.84</c:v>
                </c:pt>
                <c:pt idx="3">
                  <c:v>0.54</c:v>
                </c:pt>
              </c:numCache>
            </c:numRef>
          </c:val>
        </c:ser>
        <c:dLbls>
          <c:showLegendKey val="0"/>
          <c:showVal val="0"/>
          <c:showCatName val="0"/>
          <c:showSerName val="0"/>
          <c:showPercent val="0"/>
          <c:showBubbleSize val="0"/>
        </c:dLbls>
        <c:gapWidth val="44"/>
        <c:axId val="-2091042968"/>
        <c:axId val="-2091039592"/>
      </c:barChart>
      <c:catAx>
        <c:axId val="-2091042968"/>
        <c:scaling>
          <c:orientation val="maxMin"/>
        </c:scaling>
        <c:delete val="0"/>
        <c:axPos val="l"/>
        <c:majorTickMark val="out"/>
        <c:minorTickMark val="none"/>
        <c:tickLblPos val="nextTo"/>
        <c:spPr>
          <a:ln>
            <a:noFill/>
          </a:ln>
        </c:spPr>
        <c:txPr>
          <a:bodyPr/>
          <a:lstStyle/>
          <a:p>
            <a:pPr>
              <a:defRPr sz="2000" b="0">
                <a:solidFill>
                  <a:srgbClr val="334495"/>
                </a:solidFill>
              </a:defRPr>
            </a:pPr>
            <a:endParaRPr lang="en-US"/>
          </a:p>
        </c:txPr>
        <c:crossAx val="-2091039592"/>
        <c:crosses val="autoZero"/>
        <c:auto val="1"/>
        <c:lblAlgn val="ctr"/>
        <c:lblOffset val="100"/>
        <c:noMultiLvlLbl val="0"/>
      </c:catAx>
      <c:valAx>
        <c:axId val="-2091039592"/>
        <c:scaling>
          <c:orientation val="minMax"/>
          <c:max val="0.9"/>
          <c:min val="0.0"/>
        </c:scaling>
        <c:delete val="1"/>
        <c:axPos val="t"/>
        <c:numFmt formatCode="0%" sourceLinked="1"/>
        <c:majorTickMark val="out"/>
        <c:minorTickMark val="none"/>
        <c:tickLblPos val="nextTo"/>
        <c:crossAx val="-2091042968"/>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0.44248</cdr:x>
      <cdr:y>0.10563</cdr:y>
    </cdr:from>
    <cdr:to>
      <cdr:x>0.77655</cdr:x>
      <cdr:y>0.21657</cdr:y>
    </cdr:to>
    <cdr:sp macro="" textlink="">
      <cdr:nvSpPr>
        <cdr:cNvPr id="2" name="TextBox 6"/>
        <cdr:cNvSpPr txBox="1"/>
      </cdr:nvSpPr>
      <cdr:spPr>
        <a:xfrm xmlns:a="http://schemas.openxmlformats.org/drawingml/2006/main">
          <a:off x="3810000" y="381000"/>
          <a:ext cx="2876602" cy="400110"/>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n-US" sz="2000" b="1" dirty="0" smtClean="0">
              <a:solidFill>
                <a:schemeClr val="bg1"/>
              </a:solidFill>
            </a:rPr>
            <a:t>24 minutes</a:t>
          </a:r>
          <a:endParaRPr lang="en-US" sz="2000" b="1" dirty="0">
            <a:solidFill>
              <a:schemeClr val="bg1"/>
            </a:solidFill>
          </a:endParaRPr>
        </a:p>
      </cdr:txBody>
    </cdr:sp>
  </cdr:relSizeAnchor>
  <cdr:relSizeAnchor xmlns:cdr="http://schemas.openxmlformats.org/drawingml/2006/chartDrawing">
    <cdr:from>
      <cdr:x>0.44248</cdr:x>
      <cdr:y>0.33803</cdr:y>
    </cdr:from>
    <cdr:to>
      <cdr:x>0.88107</cdr:x>
      <cdr:y>0.44896</cdr:y>
    </cdr:to>
    <cdr:sp macro="" textlink="">
      <cdr:nvSpPr>
        <cdr:cNvPr id="3" name="TextBox 6"/>
        <cdr:cNvSpPr txBox="1"/>
      </cdr:nvSpPr>
      <cdr:spPr>
        <a:xfrm xmlns:a="http://schemas.openxmlformats.org/drawingml/2006/main">
          <a:off x="3810000" y="1219200"/>
          <a:ext cx="3776579" cy="400110"/>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b="1" dirty="0" smtClean="0">
              <a:solidFill>
                <a:schemeClr val="bg1"/>
              </a:solidFill>
            </a:rPr>
            <a:t>13 minutes</a:t>
          </a:r>
          <a:endParaRPr lang="en-US" sz="2000" b="1" dirty="0">
            <a:solidFill>
              <a:schemeClr val="bg1"/>
            </a:solidFill>
          </a:endParaRPr>
        </a:p>
      </cdr:txBody>
    </cdr:sp>
  </cdr:relSizeAnchor>
  <cdr:relSizeAnchor xmlns:cdr="http://schemas.openxmlformats.org/drawingml/2006/chartDrawing">
    <cdr:from>
      <cdr:x>0.44248</cdr:x>
      <cdr:y>0.80282</cdr:y>
    </cdr:from>
    <cdr:to>
      <cdr:x>0.68715</cdr:x>
      <cdr:y>0.91375</cdr:y>
    </cdr:to>
    <cdr:sp macro="" textlink="">
      <cdr:nvSpPr>
        <cdr:cNvPr id="4" name="TextBox 6"/>
        <cdr:cNvSpPr txBox="1"/>
      </cdr:nvSpPr>
      <cdr:spPr>
        <a:xfrm xmlns:a="http://schemas.openxmlformats.org/drawingml/2006/main">
          <a:off x="3810000" y="2895600"/>
          <a:ext cx="2106780" cy="400110"/>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b="1" dirty="0" smtClean="0">
              <a:solidFill>
                <a:schemeClr val="bg1"/>
              </a:solidFill>
            </a:rPr>
            <a:t>25 minutes</a:t>
          </a:r>
          <a:endParaRPr lang="en-US" sz="2000" b="1" dirty="0">
            <a:solidFill>
              <a:schemeClr val="bg1"/>
            </a:solidFill>
          </a:endParaRPr>
        </a:p>
      </cdr:txBody>
    </cdr:sp>
  </cdr:relSizeAnchor>
  <cdr:relSizeAnchor xmlns:cdr="http://schemas.openxmlformats.org/drawingml/2006/chartDrawing">
    <cdr:from>
      <cdr:x>0.44248</cdr:x>
      <cdr:y>0.57042</cdr:y>
    </cdr:from>
    <cdr:to>
      <cdr:x>0.88107</cdr:x>
      <cdr:y>0.68135</cdr:y>
    </cdr:to>
    <cdr:sp macro="" textlink="">
      <cdr:nvSpPr>
        <cdr:cNvPr id="5" name="TextBox 6"/>
        <cdr:cNvSpPr txBox="1"/>
      </cdr:nvSpPr>
      <cdr:spPr>
        <a:xfrm xmlns:a="http://schemas.openxmlformats.org/drawingml/2006/main">
          <a:off x="3810000" y="2057400"/>
          <a:ext cx="3776579" cy="400110"/>
        </a:xfrm>
        <a:prstGeom xmlns:a="http://schemas.openxmlformats.org/drawingml/2006/main" prst="rect">
          <a:avLst/>
        </a:prstGeom>
        <a:noFill xmlns:a="http://schemas.openxmlformats.org/drawingml/2006/mai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b="1" dirty="0" smtClean="0">
              <a:solidFill>
                <a:schemeClr val="bg1"/>
              </a:solidFill>
            </a:rPr>
            <a:t>14 minutes</a:t>
          </a:r>
          <a:endParaRPr lang="en-US" sz="20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F3D37-B8B6-45A6-B16B-C87BF9FA44C0}" type="datetimeFigureOut">
              <a:rPr lang="en-US" smtClean="0"/>
              <a:t>19-01-25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3373F-1806-47DA-890B-537ADEE19DEB}" type="slidenum">
              <a:rPr lang="en-US" smtClean="0"/>
              <a:t>‹#›</a:t>
            </a:fld>
            <a:endParaRPr lang="en-US"/>
          </a:p>
        </p:txBody>
      </p:sp>
    </p:spTree>
    <p:extLst>
      <p:ext uri="{BB962C8B-B14F-4D97-AF65-F5344CB8AC3E}">
        <p14:creationId xmlns:p14="http://schemas.microsoft.com/office/powerpoint/2010/main" val="283251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July 2018 AWNA undertook specific</a:t>
            </a:r>
            <a:r>
              <a:rPr lang="en-US" baseline="0" dirty="0" smtClean="0"/>
              <a:t> research to </a:t>
            </a:r>
            <a:r>
              <a:rPr lang="en-CA" sz="1200" kern="1200" dirty="0" smtClean="0">
                <a:solidFill>
                  <a:schemeClr val="tx1"/>
                </a:solidFill>
                <a:effectLst/>
                <a:latin typeface="+mn-lt"/>
                <a:ea typeface="+mn-ea"/>
                <a:cs typeface="+mn-cs"/>
              </a:rPr>
              <a:t>understand the news involvement and advertising preferences of Albertans living out of the major cities of the province.  Media habits differ between major urban centres and non-urban communities,</a:t>
            </a:r>
            <a:r>
              <a:rPr lang="en-CA" sz="1200" kern="1200" baseline="0" dirty="0" smtClean="0">
                <a:solidFill>
                  <a:schemeClr val="tx1"/>
                </a:solidFill>
                <a:effectLst/>
                <a:latin typeface="+mn-lt"/>
                <a:ea typeface="+mn-ea"/>
                <a:cs typeface="+mn-cs"/>
              </a:rPr>
              <a:t> and this is no different in Alberta.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1</a:t>
            </a:fld>
            <a:endParaRPr lang="en-US"/>
          </a:p>
        </p:txBody>
      </p:sp>
    </p:spTree>
    <p:extLst>
      <p:ext uri="{BB962C8B-B14F-4D97-AF65-F5344CB8AC3E}">
        <p14:creationId xmlns:p14="http://schemas.microsoft.com/office/powerpoint/2010/main" val="150884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pattern here.  Printed local newspapers score number one in all four of these categories for inspiring action:</a:t>
            </a:r>
          </a:p>
          <a:p>
            <a:pPr marL="171450" indent="-171450">
              <a:buFontTx/>
              <a:buChar char="-"/>
            </a:pPr>
            <a:r>
              <a:rPr lang="en-US" baseline="0" dirty="0" smtClean="0"/>
              <a:t>Government programs</a:t>
            </a:r>
          </a:p>
          <a:p>
            <a:pPr marL="171450" indent="-171450">
              <a:buFontTx/>
              <a:buChar char="-"/>
            </a:pPr>
            <a:r>
              <a:rPr lang="en-US" baseline="0" dirty="0" smtClean="0"/>
              <a:t>Agriculture</a:t>
            </a:r>
          </a:p>
          <a:p>
            <a:pPr marL="171450" indent="-171450">
              <a:buFontTx/>
              <a:buChar char="-"/>
            </a:pPr>
            <a:r>
              <a:rPr lang="en-US" baseline="0" dirty="0" smtClean="0"/>
              <a:t>Real estate</a:t>
            </a:r>
          </a:p>
          <a:p>
            <a:pPr marL="171450" indent="-171450">
              <a:buFontTx/>
              <a:buChar char="-"/>
            </a:pPr>
            <a:r>
              <a:rPr lang="en-US" baseline="0" dirty="0" smtClean="0"/>
              <a:t>Community services</a:t>
            </a:r>
          </a:p>
          <a:p>
            <a:pPr marL="171450" indent="-171450">
              <a:buFontTx/>
              <a:buChar char="-"/>
            </a:pPr>
            <a:endParaRPr lang="en-US" baseline="0" dirty="0" smtClean="0"/>
          </a:p>
          <a:p>
            <a:pPr marL="0" indent="0">
              <a:buFontTx/>
              <a:buNone/>
            </a:pPr>
            <a:r>
              <a:rPr lang="en-US" baseline="0" dirty="0" smtClean="0"/>
              <a:t>When it comes to Government Programs, printed newspapers are almost twice as effective as radio at inspiring action.</a:t>
            </a:r>
          </a:p>
          <a:p>
            <a:pPr marL="0" indent="0">
              <a:buFontTx/>
              <a:buNone/>
            </a:pPr>
            <a:r>
              <a:rPr lang="en-US" baseline="0" dirty="0" smtClean="0"/>
              <a:t>For Real Estate none of the other media come close. And for Community Services there is really no other choice – printed newspapers are more than double any of the other media when it comes to driving some kind of action from advertising.</a:t>
            </a:r>
          </a:p>
        </p:txBody>
      </p:sp>
      <p:sp>
        <p:nvSpPr>
          <p:cNvPr id="4" name="Slide Number Placeholder 3"/>
          <p:cNvSpPr>
            <a:spLocks noGrp="1"/>
          </p:cNvSpPr>
          <p:nvPr>
            <p:ph type="sldNum" sz="quarter" idx="10"/>
          </p:nvPr>
        </p:nvSpPr>
        <p:spPr/>
        <p:txBody>
          <a:bodyPr/>
          <a:lstStyle/>
          <a:p>
            <a:fld id="{7803373F-1806-47DA-890B-537ADEE19DEB}" type="slidenum">
              <a:rPr lang="en-US" smtClean="0"/>
              <a:t>10</a:t>
            </a:fld>
            <a:endParaRPr lang="en-US"/>
          </a:p>
        </p:txBody>
      </p:sp>
    </p:spTree>
    <p:extLst>
      <p:ext uri="{BB962C8B-B14F-4D97-AF65-F5344CB8AC3E}">
        <p14:creationId xmlns:p14="http://schemas.microsoft.com/office/powerpoint/2010/main" val="10545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t>Printed newspapers are most effective for:</a:t>
            </a:r>
          </a:p>
          <a:p>
            <a:pPr>
              <a:spcBef>
                <a:spcPts val="800"/>
              </a:spcBef>
            </a:pPr>
            <a:r>
              <a:rPr lang="en-US" sz="1200" dirty="0" smtClean="0"/>
              <a:t>Driving store visits (in-person or online)</a:t>
            </a:r>
          </a:p>
          <a:p>
            <a:pPr>
              <a:spcBef>
                <a:spcPts val="800"/>
              </a:spcBef>
            </a:pPr>
            <a:r>
              <a:rPr lang="en-US" sz="1200" dirty="0" smtClean="0"/>
              <a:t>Product/Service purchases</a:t>
            </a:r>
          </a:p>
          <a:p>
            <a:pPr>
              <a:spcBef>
                <a:spcPts val="800"/>
              </a:spcBef>
            </a:pPr>
            <a:r>
              <a:rPr lang="en-US" sz="1200" dirty="0" smtClean="0"/>
              <a:t>Generating awareness</a:t>
            </a:r>
          </a:p>
          <a:p>
            <a:pPr>
              <a:spcBef>
                <a:spcPts val="800"/>
              </a:spcBef>
            </a:pPr>
            <a:r>
              <a:rPr lang="en-US" sz="1200" dirty="0" smtClean="0"/>
              <a:t>Referrals to others</a:t>
            </a:r>
          </a:p>
          <a:p>
            <a:endParaRPr lang="en-US" sz="1200" b="1" dirty="0" smtClean="0"/>
          </a:p>
          <a:p>
            <a:pPr marL="0" indent="0">
              <a:buNone/>
            </a:pPr>
            <a:r>
              <a:rPr lang="en-US" sz="1200" b="1" dirty="0" smtClean="0"/>
              <a:t>Digital media is effective at driving online research. </a:t>
            </a:r>
          </a:p>
          <a:p>
            <a:endParaRPr lang="en-US" b="1" dirty="0"/>
          </a:p>
        </p:txBody>
      </p:sp>
      <p:sp>
        <p:nvSpPr>
          <p:cNvPr id="4" name="Slide Number Placeholder 3"/>
          <p:cNvSpPr>
            <a:spLocks noGrp="1"/>
          </p:cNvSpPr>
          <p:nvPr>
            <p:ph type="sldNum" sz="quarter" idx="10"/>
          </p:nvPr>
        </p:nvSpPr>
        <p:spPr/>
        <p:txBody>
          <a:bodyPr/>
          <a:lstStyle/>
          <a:p>
            <a:fld id="{7803373F-1806-47DA-890B-537ADEE19DEB}" type="slidenum">
              <a:rPr lang="en-US" smtClean="0"/>
              <a:t>11</a:t>
            </a:fld>
            <a:endParaRPr lang="en-US"/>
          </a:p>
        </p:txBody>
      </p:sp>
    </p:spTree>
    <p:extLst>
      <p:ext uri="{BB962C8B-B14F-4D97-AF65-F5344CB8AC3E}">
        <p14:creationId xmlns:p14="http://schemas.microsoft.com/office/powerpoint/2010/main" val="331288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matter the category printed newspaper ads inspire action.</a:t>
            </a:r>
          </a:p>
          <a:p>
            <a:endParaRPr lang="en-US" baseline="0" dirty="0" smtClean="0"/>
          </a:p>
          <a:p>
            <a:r>
              <a:rPr lang="en-US" baseline="0" dirty="0" smtClean="0"/>
              <a:t>Almost half of printed newspaper readers visited a store in person or online as a result of seeing an ad in the paper.  Printed local newspaper ads are more effective than digital ads at driving awareness, referrals, product purchases and store visits.</a:t>
            </a:r>
          </a:p>
          <a:p>
            <a:endParaRPr lang="en-US" baseline="0" dirty="0" smtClean="0"/>
          </a:p>
          <a:p>
            <a:r>
              <a:rPr lang="en-US" baseline="0" dirty="0" smtClean="0"/>
              <a:t>No surprise that digital ads are better for encouraging readers to go online for more information.</a:t>
            </a:r>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12</a:t>
            </a:fld>
            <a:endParaRPr lang="en-US"/>
          </a:p>
        </p:txBody>
      </p:sp>
    </p:spTree>
    <p:extLst>
      <p:ext uri="{BB962C8B-B14F-4D97-AF65-F5344CB8AC3E}">
        <p14:creationId xmlns:p14="http://schemas.microsoft.com/office/powerpoint/2010/main" val="348278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 out of ten Albertans</a:t>
            </a:r>
            <a:r>
              <a:rPr lang="en-US" baseline="0" dirty="0" smtClean="0"/>
              <a:t> outside of urban </a:t>
            </a:r>
            <a:r>
              <a:rPr lang="en-US" baseline="0" dirty="0" err="1" smtClean="0"/>
              <a:t>centres</a:t>
            </a:r>
            <a:r>
              <a:rPr lang="en-US" baseline="0" dirty="0" smtClean="0"/>
              <a:t> are reading printed local newspapers.  And they are spending 20 minutes on average with their paper.  Once a newspaper gets into the household it is typically read by at least 1 to 2 people.</a:t>
            </a:r>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13</a:t>
            </a:fld>
            <a:endParaRPr lang="en-US"/>
          </a:p>
        </p:txBody>
      </p:sp>
    </p:spTree>
    <p:extLst>
      <p:ext uri="{BB962C8B-B14F-4D97-AF65-F5344CB8AC3E}">
        <p14:creationId xmlns:p14="http://schemas.microsoft.com/office/powerpoint/2010/main" val="3114397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Outside</a:t>
            </a:r>
            <a:r>
              <a:rPr lang="en-US" baseline="0" dirty="0" smtClean="0"/>
              <a:t> of the urban </a:t>
            </a:r>
            <a:r>
              <a:rPr lang="en-US" baseline="0" dirty="0" err="1" smtClean="0"/>
              <a:t>centres</a:t>
            </a:r>
            <a:r>
              <a:rPr lang="en-US" baseline="0" dirty="0" smtClean="0"/>
              <a:t> in Alberta 80% have high speed access.  Those that are reading community newspaper content online spend almost as much time as those reading the printed editions.  And about two thirds of digital readers are following local or community news online.</a:t>
            </a:r>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14</a:t>
            </a:fld>
            <a:endParaRPr lang="en-US"/>
          </a:p>
        </p:txBody>
      </p:sp>
    </p:spTree>
    <p:extLst>
      <p:ext uri="{BB962C8B-B14F-4D97-AF65-F5344CB8AC3E}">
        <p14:creationId xmlns:p14="http://schemas.microsoft.com/office/powerpoint/2010/main" val="234791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Albertans outside of the urban </a:t>
            </a:r>
            <a:r>
              <a:rPr lang="en-US" baseline="0" dirty="0" err="1" smtClean="0"/>
              <a:t>centres</a:t>
            </a:r>
            <a:r>
              <a:rPr lang="en-US" baseline="0" dirty="0" smtClean="0"/>
              <a:t> admitted that their internet connection sometimes impacts the kinds of activities they participate in online.  However, it doesn’t stop them from consuming news and doing their research.  </a:t>
            </a:r>
          </a:p>
          <a:p>
            <a:endParaRPr lang="en-US" baseline="0" dirty="0" smtClean="0"/>
          </a:p>
          <a:p>
            <a:r>
              <a:rPr lang="en-US" baseline="0" dirty="0" smtClean="0"/>
              <a:t>Seven out of ten report that the internet is important for consuming news and doing research.  And more than half use the internet to learn about government programs and services.  But, online shopping is certainly less important.</a:t>
            </a:r>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15</a:t>
            </a:fld>
            <a:endParaRPr lang="en-US"/>
          </a:p>
        </p:txBody>
      </p:sp>
    </p:spTree>
    <p:extLst>
      <p:ext uri="{BB962C8B-B14F-4D97-AF65-F5344CB8AC3E}">
        <p14:creationId xmlns:p14="http://schemas.microsoft.com/office/powerpoint/2010/main" val="313180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 daily basis these</a:t>
            </a:r>
            <a:r>
              <a:rPr lang="en-US" baseline="0" dirty="0" smtClean="0"/>
              <a:t> Albertans are spending time online.  More than eight out of ten use the internet for researching government programs but spend less time than those that are reading local news and researching products and services.</a:t>
            </a:r>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16</a:t>
            </a:fld>
            <a:endParaRPr lang="en-US"/>
          </a:p>
        </p:txBody>
      </p:sp>
    </p:spTree>
    <p:extLst>
      <p:ext uri="{BB962C8B-B14F-4D97-AF65-F5344CB8AC3E}">
        <p14:creationId xmlns:p14="http://schemas.microsoft.com/office/powerpoint/2010/main" val="419135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Printed local newspapers outside of urban </a:t>
            </a:r>
            <a:r>
              <a:rPr lang="en-US" dirty="0" err="1" smtClean="0"/>
              <a:t>centres</a:t>
            </a:r>
            <a:r>
              <a:rPr lang="en-US" dirty="0" smtClean="0"/>
              <a:t> in Alberta provide a powerful way to drive action among consumers.</a:t>
            </a:r>
          </a:p>
          <a:p>
            <a:r>
              <a:rPr lang="en-US" dirty="0" smtClean="0"/>
              <a:t>Albertans engage with news and trust the content in the pages of local printed newspapers.</a:t>
            </a:r>
          </a:p>
          <a:p>
            <a:r>
              <a:rPr lang="en-US" dirty="0" smtClean="0"/>
              <a:t>This trust extends to the ads in local printed newspapers.</a:t>
            </a:r>
          </a:p>
          <a:p>
            <a:r>
              <a:rPr lang="en-US" dirty="0" smtClean="0"/>
              <a:t>Ad effectiveness increases in trusted environments.</a:t>
            </a:r>
          </a:p>
          <a:p>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17</a:t>
            </a:fld>
            <a:endParaRPr lang="en-US"/>
          </a:p>
        </p:txBody>
      </p:sp>
    </p:spTree>
    <p:extLst>
      <p:ext uri="{BB962C8B-B14F-4D97-AF65-F5344CB8AC3E}">
        <p14:creationId xmlns:p14="http://schemas.microsoft.com/office/powerpoint/2010/main" val="1773892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[Click the logo to connect to the YouTube</a:t>
            </a:r>
            <a:r>
              <a:rPr lang="en-US" i="1" baseline="0" dirty="0" smtClean="0"/>
              <a:t> video or embed the video and link to a file on your computer.]</a:t>
            </a:r>
            <a:endParaRPr lang="en-US" i="1" dirty="0"/>
          </a:p>
        </p:txBody>
      </p:sp>
      <p:sp>
        <p:nvSpPr>
          <p:cNvPr id="4" name="Slide Number Placeholder 3"/>
          <p:cNvSpPr>
            <a:spLocks noGrp="1"/>
          </p:cNvSpPr>
          <p:nvPr>
            <p:ph type="sldNum" sz="quarter" idx="10"/>
          </p:nvPr>
        </p:nvSpPr>
        <p:spPr/>
        <p:txBody>
          <a:bodyPr/>
          <a:lstStyle/>
          <a:p>
            <a:fld id="{7803373F-1806-47DA-890B-537ADEE19DEB}" type="slidenum">
              <a:rPr lang="en-US" smtClean="0"/>
              <a:t>18</a:t>
            </a:fld>
            <a:endParaRPr lang="en-US"/>
          </a:p>
        </p:txBody>
      </p:sp>
    </p:spTree>
    <p:extLst>
      <p:ext uri="{BB962C8B-B14F-4D97-AF65-F5344CB8AC3E}">
        <p14:creationId xmlns:p14="http://schemas.microsoft.com/office/powerpoint/2010/main" val="2363731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err="1" smtClean="0">
                <a:solidFill>
                  <a:schemeClr val="tx1"/>
                </a:solidFill>
                <a:effectLst/>
                <a:latin typeface="+mn-lt"/>
                <a:ea typeface="+mn-ea"/>
                <a:cs typeface="+mn-cs"/>
              </a:rPr>
              <a:t>Totum</a:t>
            </a:r>
            <a:r>
              <a:rPr lang="en-CA" sz="1200" kern="1200" dirty="0" smtClean="0">
                <a:solidFill>
                  <a:schemeClr val="tx1"/>
                </a:solidFill>
                <a:effectLst/>
                <a:latin typeface="+mn-lt"/>
                <a:ea typeface="+mn-ea"/>
                <a:cs typeface="+mn-cs"/>
              </a:rPr>
              <a:t> Research Inc., one of Canada’s leading media research organizations, was contracted by the Alberta Weekly Newspaper Association (AWNA) to conduct a survey to determine the news involvement and advertising preferences of Albertans living out of the major cities of the province.</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Media Usage Survey was conducted by phone in July 2018, with the interviewing and tabulations being subcontracted to Market Pulse Inc. A CATI methodology was employed using Market Pulse’s state-of-the-art call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A total of 401 telephone interviews took place proportionately across Alberta with the exceptions of Calgary, Edmonton, Medicine Hat, Wood Buffalo and Grand Prairie CMAs. Given this geography, interviews were administered in English only.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survey used a probability sample of adults 18 years of age or older.  The qualifying person in the household with the most recent birthday was selected for the interview.  Response rate was approximately 15%. </a:t>
            </a:r>
          </a:p>
          <a:p>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20</a:t>
            </a:fld>
            <a:endParaRPr lang="en-US"/>
          </a:p>
        </p:txBody>
      </p:sp>
    </p:spTree>
    <p:extLst>
      <p:ext uri="{BB962C8B-B14F-4D97-AF65-F5344CB8AC3E}">
        <p14:creationId xmlns:p14="http://schemas.microsoft.com/office/powerpoint/2010/main" val="383739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Research confirms</a:t>
            </a:r>
            <a:r>
              <a:rPr lang="en-US" sz="1200" b="0" baseline="0" dirty="0" smtClean="0"/>
              <a:t> that a</a:t>
            </a:r>
            <a:r>
              <a:rPr lang="en-US" sz="1200" b="0" dirty="0" smtClean="0"/>
              <a:t>dvertising effectiveness increases in trusted environments making local printed newspapers an impactful way to drive action among consumers.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Trust in the advertising</a:t>
            </a:r>
            <a:r>
              <a:rPr lang="en-US" sz="1200" b="0" baseline="0" dirty="0" smtClean="0"/>
              <a:t> environment (the place where ads appear) has an impact on the effectiveness of the ads and purchase intent.  It is more important than ever for marketers to advertise in a trusted environment with trusted publishers.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The greater the trust in content, the greater the trust in ads, the greater the drive for purchase intent. Yes, environment matters.</a:t>
            </a:r>
            <a:endParaRPr lang="en-US" sz="1200" b="0" dirty="0" smtClean="0"/>
          </a:p>
          <a:p>
            <a:endParaRPr lang="en-US" b="0" dirty="0" smtClean="0"/>
          </a:p>
          <a:p>
            <a:r>
              <a:rPr lang="en-US" b="0" dirty="0" smtClean="0"/>
              <a:t>https://digitalcontentnext.org/blog/2018/07/11/trusted-environments-positively-influence-ads/</a:t>
            </a:r>
          </a:p>
          <a:p>
            <a:endParaRPr lang="en-US" b="0" dirty="0"/>
          </a:p>
        </p:txBody>
      </p:sp>
      <p:sp>
        <p:nvSpPr>
          <p:cNvPr id="4" name="Slide Number Placeholder 3"/>
          <p:cNvSpPr>
            <a:spLocks noGrp="1"/>
          </p:cNvSpPr>
          <p:nvPr>
            <p:ph type="sldNum" sz="quarter" idx="10"/>
          </p:nvPr>
        </p:nvSpPr>
        <p:spPr/>
        <p:txBody>
          <a:bodyPr/>
          <a:lstStyle/>
          <a:p>
            <a:fld id="{7803373F-1806-47DA-890B-537ADEE19DEB}" type="slidenum">
              <a:rPr lang="en-US" smtClean="0"/>
              <a:t>2</a:t>
            </a:fld>
            <a:endParaRPr lang="en-US"/>
          </a:p>
        </p:txBody>
      </p:sp>
    </p:spTree>
    <p:extLst>
      <p:ext uri="{BB962C8B-B14F-4D97-AF65-F5344CB8AC3E}">
        <p14:creationId xmlns:p14="http://schemas.microsoft.com/office/powerpoint/2010/main" val="235970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local newspaper readers are engaged with the content</a:t>
            </a:r>
            <a:r>
              <a:rPr lang="en-US" baseline="0" dirty="0" smtClean="0"/>
              <a:t> in the pages of their newspapers.</a:t>
            </a:r>
          </a:p>
          <a:p>
            <a:endParaRPr lang="en-US" dirty="0" smtClean="0"/>
          </a:p>
          <a:p>
            <a:r>
              <a:rPr lang="en-US" dirty="0" smtClean="0"/>
              <a:t>When readers trust the content in newspapers</a:t>
            </a:r>
            <a:r>
              <a:rPr lang="en-US" baseline="0" dirty="0" smtClean="0"/>
              <a:t> (editorial) this </a:t>
            </a:r>
            <a:r>
              <a:rPr lang="en-US" dirty="0" smtClean="0"/>
              <a:t>leads to trust in the</a:t>
            </a:r>
            <a:r>
              <a:rPr lang="en-US" baseline="0" dirty="0" smtClean="0"/>
              <a:t> ads they see in these newspapers.</a:t>
            </a:r>
          </a:p>
          <a:p>
            <a:endParaRPr lang="en-US" dirty="0" smtClean="0"/>
          </a:p>
          <a:p>
            <a:r>
              <a:rPr lang="en-US" dirty="0" smtClean="0"/>
              <a:t>The end results is</a:t>
            </a:r>
            <a:r>
              <a:rPr lang="en-US" baseline="0" dirty="0" smtClean="0"/>
              <a:t> that readers’</a:t>
            </a:r>
            <a:r>
              <a:rPr lang="en-US" dirty="0" smtClean="0"/>
              <a:t> engagement with these ads increases because of the trusted environment.</a:t>
            </a:r>
          </a:p>
          <a:p>
            <a:endParaRPr lang="en-US" dirty="0" smtClean="0"/>
          </a:p>
          <a:p>
            <a:r>
              <a:rPr lang="en-CA" dirty="0" smtClean="0"/>
              <a:t>This trust in content and advertising ultimately leads to higher likelihood to purchase the products being advertised.</a:t>
            </a:r>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3</a:t>
            </a:fld>
            <a:endParaRPr lang="en-US"/>
          </a:p>
        </p:txBody>
      </p:sp>
    </p:spTree>
    <p:extLst>
      <p:ext uri="{BB962C8B-B14F-4D97-AF65-F5344CB8AC3E}">
        <p14:creationId xmlns:p14="http://schemas.microsoft.com/office/powerpoint/2010/main" val="31197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engagement with newspaper content really mean?</a:t>
            </a:r>
          </a:p>
          <a:p>
            <a:endParaRPr lang="en-US" dirty="0" smtClean="0"/>
          </a:p>
          <a:p>
            <a:r>
              <a:rPr lang="en-US" dirty="0" smtClean="0"/>
              <a:t>The survey asked</a:t>
            </a:r>
            <a:r>
              <a:rPr lang="en-US" baseline="0" dirty="0" smtClean="0"/>
              <a:t> about the kinds of news that are important to Albertans living outside of major urban </a:t>
            </a:r>
            <a:r>
              <a:rPr lang="en-US" baseline="0" dirty="0" err="1" smtClean="0"/>
              <a:t>centres</a:t>
            </a:r>
            <a:r>
              <a:rPr lang="en-US" baseline="0" dirty="0" smtClean="0"/>
              <a:t>.  Not surprisingly, Local News was the most important type of news.</a:t>
            </a:r>
          </a:p>
          <a:p>
            <a:endParaRPr lang="en-US" baseline="0" dirty="0" smtClean="0"/>
          </a:p>
          <a:p>
            <a:r>
              <a:rPr lang="en-US" baseline="0" dirty="0" smtClean="0"/>
              <a:t>Most of those surveyed are spending the same amount of time, or more, with news, compared to two years ago.  </a:t>
            </a:r>
          </a:p>
          <a:p>
            <a:endParaRPr lang="en-US" baseline="0" dirty="0" smtClean="0"/>
          </a:p>
          <a:p>
            <a:r>
              <a:rPr lang="en-US" baseline="0" dirty="0" smtClean="0"/>
              <a:t>And the preferred way to receive local news?  Printed community newspapers.</a:t>
            </a:r>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4</a:t>
            </a:fld>
            <a:endParaRPr lang="en-US"/>
          </a:p>
        </p:txBody>
      </p:sp>
    </p:spTree>
    <p:extLst>
      <p:ext uri="{BB962C8B-B14F-4D97-AF65-F5344CB8AC3E}">
        <p14:creationId xmlns:p14="http://schemas.microsoft.com/office/powerpoint/2010/main" val="217356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given the choice of 6 different types</a:t>
            </a:r>
            <a:r>
              <a:rPr lang="en-US" baseline="0" dirty="0" smtClean="0"/>
              <a:t> of news, and multiple ways to receive news, the primary choice was ALWAYS the printed local newspaper.</a:t>
            </a:r>
          </a:p>
          <a:p>
            <a:endParaRPr lang="en-US" baseline="0" dirty="0" smtClean="0"/>
          </a:p>
          <a:p>
            <a:r>
              <a:rPr lang="en-US" baseline="0" dirty="0" smtClean="0"/>
              <a:t>Printed local newspapers scored highest for Community Events, Local Business Sales/Events and People in the Community.  About half of those surveyed chose printed local newspapers followed by television and then radio.  </a:t>
            </a:r>
          </a:p>
          <a:p>
            <a:endParaRPr lang="en-US" baseline="0" dirty="0" smtClean="0"/>
          </a:p>
          <a:p>
            <a:r>
              <a:rPr lang="en-US" baseline="0" dirty="0" smtClean="0"/>
              <a:t>And when it comes to Local Government Programs, twice as many prefer local printed newspapers over television and three times more than radio.  Social media and web search are among the least preferred ways to receive information.</a:t>
            </a:r>
          </a:p>
        </p:txBody>
      </p:sp>
      <p:sp>
        <p:nvSpPr>
          <p:cNvPr id="4" name="Slide Number Placeholder 3"/>
          <p:cNvSpPr>
            <a:spLocks noGrp="1"/>
          </p:cNvSpPr>
          <p:nvPr>
            <p:ph type="sldNum" sz="quarter" idx="10"/>
          </p:nvPr>
        </p:nvSpPr>
        <p:spPr/>
        <p:txBody>
          <a:bodyPr/>
          <a:lstStyle/>
          <a:p>
            <a:fld id="{7803373F-1806-47DA-890B-537ADEE19DEB}" type="slidenum">
              <a:rPr lang="en-US" smtClean="0"/>
              <a:t>5</a:t>
            </a:fld>
            <a:endParaRPr lang="en-US"/>
          </a:p>
        </p:txBody>
      </p:sp>
    </p:spTree>
    <p:extLst>
      <p:ext uri="{BB962C8B-B14F-4D97-AF65-F5344CB8AC3E}">
        <p14:creationId xmlns:p14="http://schemas.microsoft.com/office/powerpoint/2010/main" val="222389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seen that trusted</a:t>
            </a:r>
            <a:r>
              <a:rPr lang="en-US" baseline="0" dirty="0" smtClean="0"/>
              <a:t> content (trust in news) leads to trust in advertising.  It should be no surprise that printed community newspapers have the highest overall levels of trust compared to all media.</a:t>
            </a:r>
          </a:p>
          <a:p>
            <a:endParaRPr lang="en-US" baseline="0" dirty="0" smtClean="0"/>
          </a:p>
          <a:p>
            <a:r>
              <a:rPr lang="en-US" baseline="0" dirty="0" smtClean="0"/>
              <a:t>Eight out of ten Albertans (outside of the major urban </a:t>
            </a:r>
            <a:r>
              <a:rPr lang="en-US" baseline="0" dirty="0" err="1" smtClean="0"/>
              <a:t>centres</a:t>
            </a:r>
            <a:r>
              <a:rPr lang="en-US" baseline="0" dirty="0" smtClean="0"/>
              <a:t>) trust printed community newspapers for news and advertising.</a:t>
            </a:r>
          </a:p>
          <a:p>
            <a:endParaRPr lang="en-US" baseline="0" dirty="0" smtClean="0"/>
          </a:p>
          <a:p>
            <a:r>
              <a:rPr lang="en-US" baseline="0" dirty="0" smtClean="0"/>
              <a:t>Consistent with other research, social media and general websites generate the lowest levels of trust.</a:t>
            </a:r>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6</a:t>
            </a:fld>
            <a:endParaRPr lang="en-US"/>
          </a:p>
        </p:txBody>
      </p:sp>
    </p:spTree>
    <p:extLst>
      <p:ext uri="{BB962C8B-B14F-4D97-AF65-F5344CB8AC3E}">
        <p14:creationId xmlns:p14="http://schemas.microsoft.com/office/powerpoint/2010/main" val="4187895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79% trust printed community newspapers</a:t>
            </a:r>
            <a:r>
              <a:rPr lang="en-US" baseline="0" dirty="0" smtClean="0"/>
              <a:t> – more respondents report the highest trust levels in printed community newspapers than any other medium.</a:t>
            </a:r>
          </a:p>
          <a:p>
            <a:pPr marL="171450" indent="-171450">
              <a:buFontTx/>
              <a:buChar char="-"/>
            </a:pPr>
            <a:r>
              <a:rPr lang="en-US" baseline="0" dirty="0" smtClean="0"/>
              <a:t>38% trust printed community newspapers VERY MUCH – that is higher than ANY trust in Social Media (31%)</a:t>
            </a:r>
          </a:p>
          <a:p>
            <a:pPr marL="171450" indent="-171450">
              <a:buFontTx/>
              <a:buChar char="-"/>
            </a:pPr>
            <a:endParaRPr lang="en-US" baseline="0" dirty="0" smtClean="0"/>
          </a:p>
          <a:p>
            <a:pPr marL="0" indent="0">
              <a:buFontTx/>
              <a:buNone/>
            </a:pPr>
            <a:r>
              <a:rPr lang="en-US" baseline="0" dirty="0" smtClean="0"/>
              <a:t>Radio and Television also generate trust, just not as strongly as printed local newspapers.  The percentage of those who trust VERY MUCH is only 21% for Radio and 17% for Television, as compared to 38% for Printed Community Newspapers.</a:t>
            </a:r>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7</a:t>
            </a:fld>
            <a:endParaRPr lang="en-US"/>
          </a:p>
        </p:txBody>
      </p:sp>
    </p:spTree>
    <p:extLst>
      <p:ext uri="{BB962C8B-B14F-4D97-AF65-F5344CB8AC3E}">
        <p14:creationId xmlns:p14="http://schemas.microsoft.com/office/powerpoint/2010/main" val="124770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is this trust in printed local newspapers important?  Because it is this trust that inspires action – the goal of advertising.</a:t>
            </a:r>
          </a:p>
          <a:p>
            <a:endParaRPr lang="en-US" baseline="0" dirty="0" smtClean="0"/>
          </a:p>
          <a:p>
            <a:r>
              <a:rPr lang="en-US" baseline="0" dirty="0" smtClean="0"/>
              <a:t>Printed local newspapers were found to be the most effective in driving action from advertising in six out of eight key categories.</a:t>
            </a:r>
          </a:p>
          <a:p>
            <a:pPr marL="971550" lvl="1" indent="-514350">
              <a:buFont typeface="+mj-lt"/>
              <a:buAutoNum type="arabicPeriod"/>
            </a:pPr>
            <a:r>
              <a:rPr lang="en-US" dirty="0" smtClean="0"/>
              <a:t>Automotive </a:t>
            </a:r>
          </a:p>
          <a:p>
            <a:pPr marL="971550" lvl="1" indent="-514350">
              <a:buFont typeface="+mj-lt"/>
              <a:buAutoNum type="arabicPeriod"/>
            </a:pPr>
            <a:r>
              <a:rPr lang="en-US" dirty="0" smtClean="0"/>
              <a:t>Health &amp; Wellness</a:t>
            </a:r>
          </a:p>
          <a:p>
            <a:pPr marL="971550" lvl="1" indent="-514350">
              <a:buFont typeface="+mj-lt"/>
              <a:buAutoNum type="arabicPeriod"/>
            </a:pPr>
            <a:r>
              <a:rPr lang="en-US" dirty="0" smtClean="0"/>
              <a:t>Agriculture</a:t>
            </a:r>
          </a:p>
          <a:p>
            <a:pPr marL="971550" lvl="1" indent="-514350">
              <a:buFont typeface="+mj-lt"/>
              <a:buAutoNum type="arabicPeriod"/>
            </a:pPr>
            <a:r>
              <a:rPr lang="en-US" dirty="0" smtClean="0"/>
              <a:t>Real Estate</a:t>
            </a:r>
          </a:p>
          <a:p>
            <a:pPr marL="971550" lvl="1" indent="-514350">
              <a:buFont typeface="+mj-lt"/>
              <a:buAutoNum type="arabicPeriod"/>
            </a:pPr>
            <a:r>
              <a:rPr lang="en-US" dirty="0" smtClean="0"/>
              <a:t>Community Services</a:t>
            </a:r>
          </a:p>
          <a:p>
            <a:pPr marL="971550" lvl="1" indent="-514350">
              <a:buFont typeface="+mj-lt"/>
              <a:buAutoNum type="arabicPeriod"/>
            </a:pPr>
            <a:r>
              <a:rPr lang="en-US" dirty="0" smtClean="0"/>
              <a:t>Government Programs/Services</a:t>
            </a:r>
          </a:p>
          <a:p>
            <a:pPr marL="971550" lvl="1" indent="-514350">
              <a:buFont typeface="+mj-lt"/>
              <a:buAutoNum type="arabicPeriod"/>
            </a:pPr>
            <a:endParaRPr lang="en-US" dirty="0" smtClean="0"/>
          </a:p>
          <a:p>
            <a:pPr marL="0" lvl="0" indent="0">
              <a:buFont typeface="+mj-lt"/>
              <a:buNone/>
            </a:pPr>
            <a:r>
              <a:rPr lang="en-US" dirty="0" smtClean="0"/>
              <a:t>The</a:t>
            </a:r>
            <a:r>
              <a:rPr lang="en-US" baseline="0" dirty="0" smtClean="0"/>
              <a:t> other two categories (Food/Grocery and Retail) printed local newspapers took second place behind flyers.</a:t>
            </a:r>
            <a:endParaRPr lang="en-US" dirty="0" smtClean="0"/>
          </a:p>
          <a:p>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8</a:t>
            </a:fld>
            <a:endParaRPr lang="en-US"/>
          </a:p>
        </p:txBody>
      </p:sp>
    </p:spTree>
    <p:extLst>
      <p:ext uri="{BB962C8B-B14F-4D97-AF65-F5344CB8AC3E}">
        <p14:creationId xmlns:p14="http://schemas.microsoft.com/office/powerpoint/2010/main" val="1833357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were asked about different </a:t>
            </a:r>
            <a:r>
              <a:rPr lang="en-US" sz="1200" dirty="0" smtClean="0"/>
              <a:t>products and services</a:t>
            </a:r>
            <a:r>
              <a:rPr lang="en-US" sz="1200" baseline="0" dirty="0" smtClean="0"/>
              <a:t> and </a:t>
            </a:r>
            <a:r>
              <a:rPr lang="en-US" sz="1200" dirty="0" smtClean="0"/>
              <a:t>which media are ads would be most likely to inspire action like:</a:t>
            </a:r>
          </a:p>
          <a:p>
            <a:pPr marL="171450" indent="-171450">
              <a:buFontTx/>
              <a:buChar char="-"/>
            </a:pPr>
            <a:r>
              <a:rPr lang="en-US" sz="1200" dirty="0" smtClean="0"/>
              <a:t>visiting a store/dealer</a:t>
            </a:r>
          </a:p>
          <a:p>
            <a:pPr marL="171450" indent="-171450">
              <a:buFontTx/>
              <a:buChar char="-"/>
            </a:pPr>
            <a:r>
              <a:rPr lang="en-US" sz="1200" dirty="0" smtClean="0"/>
              <a:t>asking for more information</a:t>
            </a:r>
          </a:p>
          <a:p>
            <a:pPr marL="171450" indent="-171450">
              <a:buFontTx/>
              <a:buChar char="-"/>
            </a:pPr>
            <a:r>
              <a:rPr lang="en-US" sz="1200" dirty="0" smtClean="0"/>
              <a:t>visiting a website</a:t>
            </a:r>
          </a:p>
          <a:p>
            <a:pPr marL="171450" indent="-171450">
              <a:buFontTx/>
              <a:buChar char="-"/>
            </a:pPr>
            <a:r>
              <a:rPr lang="en-US" sz="1200" dirty="0" smtClean="0"/>
              <a:t>Purchasing a product or service</a:t>
            </a:r>
          </a:p>
          <a:p>
            <a:pPr marL="171450" indent="-171450">
              <a:buFontTx/>
              <a:buChar char="-"/>
            </a:pPr>
            <a:endParaRPr lang="en-US" sz="1200" dirty="0" smtClean="0"/>
          </a:p>
          <a:p>
            <a:pPr marL="0" indent="0">
              <a:buFontTx/>
              <a:buNone/>
            </a:pPr>
            <a:r>
              <a:rPr lang="en-US" sz="1200" dirty="0" smtClean="0"/>
              <a:t>Printed</a:t>
            </a:r>
            <a:r>
              <a:rPr lang="en-US" sz="1200" baseline="0" dirty="0" smtClean="0"/>
              <a:t> local newspapers came out number one for Automotive and Heath &amp; Wellness – then they took second place in Food &amp; Grocery and Retail, after Flyers.</a:t>
            </a:r>
          </a:p>
          <a:p>
            <a:pPr marL="0" indent="0">
              <a:buFontTx/>
              <a:buNone/>
            </a:pPr>
            <a:endParaRPr lang="en-US" sz="1200" baseline="0" dirty="0" smtClean="0"/>
          </a:p>
          <a:p>
            <a:pPr marL="0" indent="0">
              <a:buFontTx/>
              <a:buNone/>
            </a:pPr>
            <a:r>
              <a:rPr lang="en-US" sz="1200" baseline="0" dirty="0" smtClean="0"/>
              <a:t>It is interesting to note that digital media (social media and search) are typically at the bottom of the list – they are not effective at driving action and score low on trust. </a:t>
            </a:r>
            <a:endParaRPr lang="en-US" dirty="0"/>
          </a:p>
        </p:txBody>
      </p:sp>
      <p:sp>
        <p:nvSpPr>
          <p:cNvPr id="4" name="Slide Number Placeholder 3"/>
          <p:cNvSpPr>
            <a:spLocks noGrp="1"/>
          </p:cNvSpPr>
          <p:nvPr>
            <p:ph type="sldNum" sz="quarter" idx="10"/>
          </p:nvPr>
        </p:nvSpPr>
        <p:spPr/>
        <p:txBody>
          <a:bodyPr/>
          <a:lstStyle/>
          <a:p>
            <a:fld id="{7803373F-1806-47DA-890B-537ADEE19DEB}" type="slidenum">
              <a:rPr lang="en-US" smtClean="0"/>
              <a:t>9</a:t>
            </a:fld>
            <a:endParaRPr lang="en-US"/>
          </a:p>
        </p:txBody>
      </p:sp>
    </p:spTree>
    <p:extLst>
      <p:ext uri="{BB962C8B-B14F-4D97-AF65-F5344CB8AC3E}">
        <p14:creationId xmlns:p14="http://schemas.microsoft.com/office/powerpoint/2010/main" val="179925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62676" cy="5986808"/>
          </a:xfrm>
          <a:prstGeom prst="rect">
            <a:avLst/>
          </a:prstGeom>
          <a:solidFill>
            <a:srgbClr val="3344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5975657"/>
            <a:ext cx="9162676" cy="93370"/>
          </a:xfrm>
          <a:prstGeom prst="rect">
            <a:avLst/>
          </a:prstGeom>
          <a:solidFill>
            <a:srgbClr val="16A9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312431"/>
            <a:ext cx="7772400" cy="1470025"/>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67488"/>
            <a:ext cx="6400800" cy="87537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Oval 11"/>
          <p:cNvSpPr/>
          <p:nvPr/>
        </p:nvSpPr>
        <p:spPr>
          <a:xfrm>
            <a:off x="3218025" y="560218"/>
            <a:ext cx="2707950" cy="27079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MC-02.png"/>
          <p:cNvPicPr>
            <a:picLocks noChangeAspect="1"/>
          </p:cNvPicPr>
          <p:nvPr/>
        </p:nvPicPr>
        <p:blipFill rotWithShape="1">
          <a:blip r:embed="rId2" cstate="print">
            <a:extLst>
              <a:ext uri="{28A0092B-C50C-407E-A947-70E740481C1C}">
                <a14:useLocalDpi xmlns:a14="http://schemas.microsoft.com/office/drawing/2010/main" val="0"/>
              </a:ext>
            </a:extLst>
          </a:blip>
          <a:srcRect r="2490"/>
          <a:stretch/>
        </p:blipFill>
        <p:spPr>
          <a:xfrm>
            <a:off x="3274052" y="501776"/>
            <a:ext cx="2633248" cy="2776647"/>
          </a:xfrm>
          <a:prstGeom prst="rect">
            <a:avLst/>
          </a:prstGeom>
        </p:spPr>
      </p:pic>
      <p:pic>
        <p:nvPicPr>
          <p:cNvPr id="9" name="Picture 8" descr="NewsMediaCanada-Logo.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883" y="6324600"/>
            <a:ext cx="1853517" cy="381000"/>
          </a:xfrm>
          <a:prstGeom prst="rect">
            <a:avLst/>
          </a:prstGeom>
        </p:spPr>
      </p:pic>
    </p:spTree>
    <p:extLst>
      <p:ext uri="{BB962C8B-B14F-4D97-AF65-F5344CB8AC3E}">
        <p14:creationId xmlns:p14="http://schemas.microsoft.com/office/powerpoint/2010/main" val="416393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3024"/>
            <a:ext cx="7480300" cy="822166"/>
          </a:xfrm>
        </p:spPr>
        <p:txBody>
          <a:bodyPr>
            <a:normAutofit/>
          </a:bodyPr>
          <a:lstStyle>
            <a:lvl1pPr algn="l">
              <a:defRPr sz="4000">
                <a:latin typeface="Myriad Pro"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05469"/>
            <a:ext cx="8229600" cy="47619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NMC-02.png"/>
          <p:cNvPicPr>
            <a:picLocks noChangeAspect="1"/>
          </p:cNvPicPr>
          <p:nvPr/>
        </p:nvPicPr>
        <p:blipFill rotWithShape="1">
          <a:blip r:embed="rId2" cstate="print">
            <a:extLst>
              <a:ext uri="{28A0092B-C50C-407E-A947-70E740481C1C}">
                <a14:useLocalDpi xmlns:a14="http://schemas.microsoft.com/office/drawing/2010/main" val="0"/>
              </a:ext>
            </a:extLst>
          </a:blip>
          <a:srcRect r="2490"/>
          <a:stretch/>
        </p:blipFill>
        <p:spPr>
          <a:xfrm>
            <a:off x="7953213" y="121863"/>
            <a:ext cx="1035549" cy="1091941"/>
          </a:xfrm>
          <a:prstGeom prst="rect">
            <a:avLst/>
          </a:prstGeom>
        </p:spPr>
      </p:pic>
      <p:sp>
        <p:nvSpPr>
          <p:cNvPr id="11" name="Rectangle 10"/>
          <p:cNvSpPr/>
          <p:nvPr/>
        </p:nvSpPr>
        <p:spPr>
          <a:xfrm>
            <a:off x="0" y="5975657"/>
            <a:ext cx="9162676" cy="93370"/>
          </a:xfrm>
          <a:prstGeom prst="rect">
            <a:avLst/>
          </a:prstGeom>
          <a:solidFill>
            <a:srgbClr val="16A9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30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06"/>
            <a:ext cx="7404410" cy="925620"/>
          </a:xfrm>
        </p:spPr>
        <p:txBody>
          <a:bodyPr/>
          <a:lstStyle/>
          <a:p>
            <a:r>
              <a:rPr lang="en-US" smtClean="0"/>
              <a:t>Click to edit Master title style</a:t>
            </a:r>
            <a:endParaRPr lang="en-US" dirty="0"/>
          </a:p>
        </p:txBody>
      </p:sp>
      <p:pic>
        <p:nvPicPr>
          <p:cNvPr id="6" name="Picture 5" descr="NMC-02.png"/>
          <p:cNvPicPr>
            <a:picLocks noChangeAspect="1"/>
          </p:cNvPicPr>
          <p:nvPr/>
        </p:nvPicPr>
        <p:blipFill rotWithShape="1">
          <a:blip r:embed="rId2" cstate="print">
            <a:extLst>
              <a:ext uri="{28A0092B-C50C-407E-A947-70E740481C1C}">
                <a14:useLocalDpi xmlns:a14="http://schemas.microsoft.com/office/drawing/2010/main" val="0"/>
              </a:ext>
            </a:extLst>
          </a:blip>
          <a:srcRect r="2490"/>
          <a:stretch/>
        </p:blipFill>
        <p:spPr>
          <a:xfrm>
            <a:off x="7953213" y="121863"/>
            <a:ext cx="1035549" cy="1091941"/>
          </a:xfrm>
          <a:prstGeom prst="rect">
            <a:avLst/>
          </a:prstGeom>
        </p:spPr>
      </p:pic>
      <p:sp>
        <p:nvSpPr>
          <p:cNvPr id="7" name="Rectangle 6"/>
          <p:cNvSpPr/>
          <p:nvPr/>
        </p:nvSpPr>
        <p:spPr>
          <a:xfrm>
            <a:off x="0" y="5975657"/>
            <a:ext cx="9162676" cy="93370"/>
          </a:xfrm>
          <a:prstGeom prst="rect">
            <a:avLst/>
          </a:prstGeom>
          <a:solidFill>
            <a:srgbClr val="16A9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78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p:nvPr/>
        </p:nvSpPr>
        <p:spPr>
          <a:xfrm>
            <a:off x="0" y="1"/>
            <a:ext cx="9162676" cy="5986808"/>
          </a:xfrm>
          <a:prstGeom prst="rect">
            <a:avLst/>
          </a:prstGeom>
          <a:solidFill>
            <a:srgbClr val="3344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79085" y="4406900"/>
            <a:ext cx="6115627"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391037" y="2906713"/>
            <a:ext cx="6103675" cy="1500187"/>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p:nvSpPr>
        <p:spPr>
          <a:xfrm>
            <a:off x="0" y="5975657"/>
            <a:ext cx="9162676" cy="93370"/>
          </a:xfrm>
          <a:prstGeom prst="rect">
            <a:avLst/>
          </a:prstGeom>
          <a:solidFill>
            <a:srgbClr val="16A9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468351" y="3433587"/>
            <a:ext cx="1733116" cy="1773073"/>
            <a:chOff x="3218025" y="501776"/>
            <a:chExt cx="2707950" cy="2776647"/>
          </a:xfrm>
        </p:grpSpPr>
        <p:sp>
          <p:nvSpPr>
            <p:cNvPr id="9" name="Oval 8"/>
            <p:cNvSpPr/>
            <p:nvPr userDrawn="1"/>
          </p:nvSpPr>
          <p:spPr>
            <a:xfrm>
              <a:off x="3218025" y="560218"/>
              <a:ext cx="2707950" cy="27079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NMC-0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490"/>
            <a:stretch/>
          </p:blipFill>
          <p:spPr>
            <a:xfrm>
              <a:off x="3274052" y="501776"/>
              <a:ext cx="2633248" cy="2776647"/>
            </a:xfrm>
            <a:prstGeom prst="rect">
              <a:avLst/>
            </a:prstGeom>
          </p:spPr>
        </p:pic>
      </p:grpSp>
    </p:spTree>
    <p:extLst>
      <p:ext uri="{BB962C8B-B14F-4D97-AF65-F5344CB8AC3E}">
        <p14:creationId xmlns:p14="http://schemas.microsoft.com/office/powerpoint/2010/main" val="11014686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106"/>
            <a:ext cx="7047571" cy="9256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71517"/>
            <a:ext cx="8229600" cy="48616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descr="http://www.awna.com/uploads/files/images/logos/awna-logo-header.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9359" t="10887" r="7107" b="16691"/>
          <a:stretch/>
        </p:blipFill>
        <p:spPr bwMode="auto">
          <a:xfrm>
            <a:off x="7391400" y="6161091"/>
            <a:ext cx="1524000" cy="65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42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000" b="1" kern="1200">
          <a:solidFill>
            <a:srgbClr val="334495"/>
          </a:solidFill>
          <a:latin typeface="Myriad Pro" pitchFamily="34" charset="0"/>
          <a:ea typeface="+mj-ea"/>
          <a:cs typeface="Myriad Pro" pitchFamily="34" charset="0"/>
        </a:defRPr>
      </a:lvl1pPr>
    </p:titleStyle>
    <p:bodyStyle>
      <a:lvl1pPr marL="342900" indent="-342900" algn="l" defTabSz="914400" rtl="0" eaLnBrk="1" latinLnBrk="0" hangingPunct="1">
        <a:spcBef>
          <a:spcPct val="20000"/>
        </a:spcBef>
        <a:buClr>
          <a:srgbClr val="16A985"/>
        </a:buClr>
        <a:buFont typeface="Arial" pitchFamily="34" charset="0"/>
        <a:buChar char="•"/>
        <a:defRPr sz="3200" kern="1200">
          <a:solidFill>
            <a:srgbClr val="334495"/>
          </a:solidFill>
          <a:latin typeface="+mn-lt"/>
          <a:ea typeface="+mn-ea"/>
          <a:cs typeface="+mn-cs"/>
        </a:defRPr>
      </a:lvl1pPr>
      <a:lvl2pPr marL="742950" indent="-285750" algn="l" defTabSz="914400" rtl="0" eaLnBrk="1" latinLnBrk="0" hangingPunct="1">
        <a:spcBef>
          <a:spcPct val="20000"/>
        </a:spcBef>
        <a:buClr>
          <a:srgbClr val="16A985"/>
        </a:buClr>
        <a:buFont typeface="Arial" pitchFamily="34" charset="0"/>
        <a:buChar char="–"/>
        <a:defRPr sz="2800" kern="1200">
          <a:solidFill>
            <a:srgbClr val="334495"/>
          </a:solidFill>
          <a:latin typeface="+mn-lt"/>
          <a:ea typeface="+mn-ea"/>
          <a:cs typeface="+mn-cs"/>
        </a:defRPr>
      </a:lvl2pPr>
      <a:lvl3pPr marL="1143000" indent="-228600" algn="l" defTabSz="914400" rtl="0" eaLnBrk="1" latinLnBrk="0" hangingPunct="1">
        <a:spcBef>
          <a:spcPct val="20000"/>
        </a:spcBef>
        <a:buClr>
          <a:srgbClr val="16A985"/>
        </a:buClr>
        <a:buFont typeface="Arial" pitchFamily="34" charset="0"/>
        <a:buChar char="•"/>
        <a:defRPr sz="2400" kern="1200">
          <a:solidFill>
            <a:srgbClr val="334495"/>
          </a:solidFill>
          <a:latin typeface="+mn-lt"/>
          <a:ea typeface="+mn-ea"/>
          <a:cs typeface="+mn-cs"/>
        </a:defRPr>
      </a:lvl3pPr>
      <a:lvl4pPr marL="1600200" indent="-228600" algn="l" defTabSz="914400" rtl="0" eaLnBrk="1" latinLnBrk="0" hangingPunct="1">
        <a:spcBef>
          <a:spcPct val="20000"/>
        </a:spcBef>
        <a:buClr>
          <a:srgbClr val="16A985"/>
        </a:buClr>
        <a:buFont typeface="Arial" pitchFamily="34" charset="0"/>
        <a:buChar char="–"/>
        <a:defRPr sz="2000" kern="1200">
          <a:solidFill>
            <a:srgbClr val="334495"/>
          </a:solidFill>
          <a:latin typeface="+mn-lt"/>
          <a:ea typeface="+mn-ea"/>
          <a:cs typeface="+mn-cs"/>
        </a:defRPr>
      </a:lvl4pPr>
      <a:lvl5pPr marL="2057400" indent="-228600" algn="l" defTabSz="914400" rtl="0" eaLnBrk="1" latinLnBrk="0" hangingPunct="1">
        <a:spcBef>
          <a:spcPct val="20000"/>
        </a:spcBef>
        <a:buClr>
          <a:srgbClr val="16A985"/>
        </a:buClr>
        <a:buFont typeface="Arial" pitchFamily="34" charset="0"/>
        <a:buChar char="»"/>
        <a:defRPr sz="2000" kern="1200">
          <a:solidFill>
            <a:srgbClr val="33449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C50X-JfALkQ" TargetMode="External"/><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Power of Printed </a:t>
            </a:r>
            <a:br>
              <a:rPr lang="en-US" dirty="0" smtClean="0"/>
            </a:br>
            <a:r>
              <a:rPr lang="en-US" dirty="0" smtClean="0"/>
              <a:t>Community Newspapers </a:t>
            </a:r>
            <a:endParaRPr lang="en-US" dirty="0"/>
          </a:p>
        </p:txBody>
      </p:sp>
      <p:sp>
        <p:nvSpPr>
          <p:cNvPr id="3" name="Subtitle 2"/>
          <p:cNvSpPr>
            <a:spLocks noGrp="1"/>
          </p:cNvSpPr>
          <p:nvPr>
            <p:ph type="subTitle" idx="1"/>
          </p:nvPr>
        </p:nvSpPr>
        <p:spPr/>
        <p:txBody>
          <a:bodyPr>
            <a:normAutofit/>
          </a:bodyPr>
          <a:lstStyle/>
          <a:p>
            <a:r>
              <a:rPr lang="en-US" sz="2400" dirty="0" smtClean="0"/>
              <a:t>Non-Urban Alberta</a:t>
            </a:r>
            <a:endParaRPr lang="en-US" sz="2400" dirty="0"/>
          </a:p>
        </p:txBody>
      </p:sp>
    </p:spTree>
    <p:extLst>
      <p:ext uri="{BB962C8B-B14F-4D97-AF65-F5344CB8AC3E}">
        <p14:creationId xmlns:p14="http://schemas.microsoft.com/office/powerpoint/2010/main" val="34433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Printed Newspaper Ads Inspire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248658"/>
              </p:ext>
            </p:extLst>
          </p:nvPr>
        </p:nvGraphicFramePr>
        <p:xfrm>
          <a:off x="533400" y="1219200"/>
          <a:ext cx="8305800" cy="4648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124200"/>
                <a:gridCol w="1447800"/>
                <a:gridCol w="1295400"/>
                <a:gridCol w="1066800"/>
                <a:gridCol w="1371600"/>
              </a:tblGrid>
              <a:tr h="477047">
                <a:tc>
                  <a:txBody>
                    <a:bodyPr/>
                    <a:lstStyle/>
                    <a:p>
                      <a:pPr>
                        <a:lnSpc>
                          <a:spcPts val="1200"/>
                        </a:lnSpc>
                      </a:pPr>
                      <a:r>
                        <a:rPr lang="en-US" sz="1400" dirty="0" smtClean="0"/>
                        <a:t>Ad Type</a:t>
                      </a:r>
                      <a:endParaRPr lang="en-US" sz="1400" dirty="0"/>
                    </a:p>
                  </a:txBody>
                  <a:tcPr anchor="ctr"/>
                </a:tc>
                <a:tc>
                  <a:txBody>
                    <a:bodyPr/>
                    <a:lstStyle/>
                    <a:p>
                      <a:pPr algn="ctr">
                        <a:lnSpc>
                          <a:spcPct val="100000"/>
                        </a:lnSpc>
                      </a:pPr>
                      <a:r>
                        <a:rPr lang="en-US" sz="1600" dirty="0" smtClean="0"/>
                        <a:t>Government Programs</a:t>
                      </a:r>
                      <a:endParaRPr lang="en-US" sz="1600" dirty="0"/>
                    </a:p>
                  </a:txBody>
                  <a:tcPr anchor="ctr"/>
                </a:tc>
                <a:tc>
                  <a:txBody>
                    <a:bodyPr/>
                    <a:lstStyle/>
                    <a:p>
                      <a:pPr algn="ctr">
                        <a:lnSpc>
                          <a:spcPct val="100000"/>
                        </a:lnSpc>
                      </a:pPr>
                      <a:r>
                        <a:rPr lang="en-US" sz="1600" dirty="0" smtClean="0"/>
                        <a:t>Agriculture</a:t>
                      </a:r>
                      <a:endParaRPr lang="en-US" sz="1600" dirty="0"/>
                    </a:p>
                  </a:txBody>
                  <a:tcPr anchor="ctr"/>
                </a:tc>
                <a:tc>
                  <a:txBody>
                    <a:bodyPr/>
                    <a:lstStyle/>
                    <a:p>
                      <a:pPr algn="ctr">
                        <a:lnSpc>
                          <a:spcPct val="100000"/>
                        </a:lnSpc>
                      </a:pPr>
                      <a:r>
                        <a:rPr lang="en-US" sz="1600" dirty="0" smtClean="0"/>
                        <a:t>Real Estate</a:t>
                      </a:r>
                      <a:endParaRPr lang="en-US" sz="1600" dirty="0"/>
                    </a:p>
                  </a:txBody>
                  <a:tcPr anchor="ctr"/>
                </a:tc>
                <a:tc>
                  <a:txBody>
                    <a:bodyPr/>
                    <a:lstStyle/>
                    <a:p>
                      <a:pPr algn="ctr">
                        <a:lnSpc>
                          <a:spcPct val="100000"/>
                        </a:lnSpc>
                      </a:pPr>
                      <a:r>
                        <a:rPr lang="en-US" sz="1600" dirty="0" smtClean="0"/>
                        <a:t>Community Services</a:t>
                      </a:r>
                      <a:endParaRPr lang="en-US" sz="1600" dirty="0"/>
                    </a:p>
                  </a:txBody>
                  <a:tcPr anchor="ctr"/>
                </a:tc>
              </a:tr>
              <a:tr h="361153">
                <a:tc>
                  <a:txBody>
                    <a:bodyPr/>
                    <a:lstStyle/>
                    <a:p>
                      <a:pPr>
                        <a:lnSpc>
                          <a:spcPct val="150000"/>
                        </a:lnSpc>
                      </a:pPr>
                      <a:r>
                        <a:rPr lang="en-US" sz="2000" b="1" dirty="0" smtClean="0"/>
                        <a:t>Printed local </a:t>
                      </a:r>
                      <a:r>
                        <a:rPr lang="en-US" sz="2000" b="1" dirty="0"/>
                        <a:t>newspaper</a:t>
                      </a:r>
                    </a:p>
                  </a:txBody>
                  <a:tcPr/>
                </a:tc>
                <a:tc>
                  <a:txBody>
                    <a:bodyPr/>
                    <a:lstStyle/>
                    <a:p>
                      <a:pPr algn="ctr">
                        <a:lnSpc>
                          <a:spcPct val="150000"/>
                        </a:lnSpc>
                      </a:pPr>
                      <a:r>
                        <a:rPr lang="en-US" sz="2000" b="1" dirty="0" smtClean="0"/>
                        <a:t>28%</a:t>
                      </a:r>
                      <a:endParaRPr lang="en-US" sz="2000" b="1" dirty="0"/>
                    </a:p>
                  </a:txBody>
                  <a:tcPr/>
                </a:tc>
                <a:tc>
                  <a:txBody>
                    <a:bodyPr/>
                    <a:lstStyle/>
                    <a:p>
                      <a:pPr algn="ctr">
                        <a:lnSpc>
                          <a:spcPct val="150000"/>
                        </a:lnSpc>
                      </a:pPr>
                      <a:r>
                        <a:rPr lang="en-US" sz="2000" b="1" dirty="0" smtClean="0"/>
                        <a:t>29%</a:t>
                      </a:r>
                      <a:endParaRPr lang="en-US" sz="2000" b="1" dirty="0"/>
                    </a:p>
                  </a:txBody>
                  <a:tcPr/>
                </a:tc>
                <a:tc>
                  <a:txBody>
                    <a:bodyPr/>
                    <a:lstStyle/>
                    <a:p>
                      <a:pPr algn="ctr">
                        <a:lnSpc>
                          <a:spcPct val="150000"/>
                        </a:lnSpc>
                      </a:pPr>
                      <a:r>
                        <a:rPr lang="en-US" sz="2000" b="1" dirty="0" smtClean="0"/>
                        <a:t>33%</a:t>
                      </a:r>
                      <a:endParaRPr lang="en-US" sz="2000" b="1" dirty="0"/>
                    </a:p>
                  </a:txBody>
                  <a:tcPr/>
                </a:tc>
                <a:tc>
                  <a:txBody>
                    <a:bodyPr/>
                    <a:lstStyle/>
                    <a:p>
                      <a:pPr algn="ctr">
                        <a:lnSpc>
                          <a:spcPct val="150000"/>
                        </a:lnSpc>
                      </a:pPr>
                      <a:r>
                        <a:rPr lang="en-US" sz="2000" b="1" dirty="0" smtClean="0"/>
                        <a:t>44%</a:t>
                      </a:r>
                      <a:endParaRPr lang="en-US" sz="2000" b="1" dirty="0"/>
                    </a:p>
                  </a:txBody>
                  <a:tcPr/>
                </a:tc>
              </a:tr>
              <a:tr h="304800">
                <a:tc>
                  <a:txBody>
                    <a:bodyPr/>
                    <a:lstStyle/>
                    <a:p>
                      <a:pPr>
                        <a:lnSpc>
                          <a:spcPct val="150000"/>
                        </a:lnSpc>
                      </a:pPr>
                      <a:r>
                        <a:rPr lang="en-US" sz="1800" dirty="0"/>
                        <a:t>Flyers</a:t>
                      </a:r>
                    </a:p>
                  </a:txBody>
                  <a:tcPr/>
                </a:tc>
                <a:tc>
                  <a:txBody>
                    <a:bodyPr/>
                    <a:lstStyle/>
                    <a:p>
                      <a:pPr algn="ctr">
                        <a:lnSpc>
                          <a:spcPct val="150000"/>
                        </a:lnSpc>
                      </a:pPr>
                      <a:r>
                        <a:rPr lang="en-US" sz="1800" dirty="0" smtClean="0"/>
                        <a:t>10%</a:t>
                      </a:r>
                      <a:endParaRPr lang="en-US" sz="1800" dirty="0"/>
                    </a:p>
                  </a:txBody>
                  <a:tcPr/>
                </a:tc>
                <a:tc>
                  <a:txBody>
                    <a:bodyPr/>
                    <a:lstStyle/>
                    <a:p>
                      <a:pPr algn="ctr">
                        <a:lnSpc>
                          <a:spcPct val="150000"/>
                        </a:lnSpc>
                      </a:pPr>
                      <a:r>
                        <a:rPr lang="en-US" sz="1800" b="0" dirty="0" smtClean="0"/>
                        <a:t>15%</a:t>
                      </a:r>
                      <a:endParaRPr lang="en-US" sz="1800" b="0" dirty="0"/>
                    </a:p>
                  </a:txBody>
                  <a:tcPr/>
                </a:tc>
                <a:tc>
                  <a:txBody>
                    <a:bodyPr/>
                    <a:lstStyle/>
                    <a:p>
                      <a:pPr algn="ctr">
                        <a:lnSpc>
                          <a:spcPct val="150000"/>
                        </a:lnSpc>
                      </a:pPr>
                      <a:r>
                        <a:rPr lang="en-US" sz="1800" dirty="0" smtClean="0"/>
                        <a:t>13%</a:t>
                      </a:r>
                      <a:endParaRPr lang="en-US" sz="1800" dirty="0"/>
                    </a:p>
                  </a:txBody>
                  <a:tcPr/>
                </a:tc>
                <a:tc>
                  <a:txBody>
                    <a:bodyPr/>
                    <a:lstStyle/>
                    <a:p>
                      <a:pPr algn="ctr">
                        <a:lnSpc>
                          <a:spcPct val="150000"/>
                        </a:lnSpc>
                      </a:pPr>
                      <a:r>
                        <a:rPr lang="en-US" sz="1800" b="0" dirty="0" smtClean="0"/>
                        <a:t>18%</a:t>
                      </a:r>
                      <a:endParaRPr lang="en-US" sz="1800" b="0" dirty="0"/>
                    </a:p>
                  </a:txBody>
                  <a:tcPr/>
                </a:tc>
              </a:tr>
              <a:tr h="304800">
                <a:tc>
                  <a:txBody>
                    <a:bodyPr/>
                    <a:lstStyle/>
                    <a:p>
                      <a:pPr>
                        <a:lnSpc>
                          <a:spcPct val="150000"/>
                        </a:lnSpc>
                      </a:pPr>
                      <a:r>
                        <a:rPr lang="en-US" sz="1800" dirty="0" smtClean="0"/>
                        <a:t>Social media - video</a:t>
                      </a:r>
                      <a:endParaRPr lang="en-US" sz="1800" dirty="0"/>
                    </a:p>
                  </a:txBody>
                  <a:tcPr/>
                </a:tc>
                <a:tc>
                  <a:txBody>
                    <a:bodyPr/>
                    <a:lstStyle/>
                    <a:p>
                      <a:pPr algn="ctr">
                        <a:lnSpc>
                          <a:spcPct val="150000"/>
                        </a:lnSpc>
                      </a:pPr>
                      <a:r>
                        <a:rPr lang="en-US" sz="1800" dirty="0" smtClean="0"/>
                        <a:t>5%</a:t>
                      </a:r>
                      <a:endParaRPr lang="en-US" sz="1800" dirty="0"/>
                    </a:p>
                  </a:txBody>
                  <a:tcPr/>
                </a:tc>
                <a:tc>
                  <a:txBody>
                    <a:bodyPr/>
                    <a:lstStyle/>
                    <a:p>
                      <a:pPr algn="ctr">
                        <a:lnSpc>
                          <a:spcPct val="150000"/>
                        </a:lnSpc>
                      </a:pPr>
                      <a:r>
                        <a:rPr lang="en-US" sz="1800" dirty="0" smtClean="0"/>
                        <a:t>5%</a:t>
                      </a:r>
                      <a:endParaRPr lang="en-US" sz="1800" dirty="0"/>
                    </a:p>
                  </a:txBody>
                  <a:tcPr/>
                </a:tc>
                <a:tc>
                  <a:txBody>
                    <a:bodyPr/>
                    <a:lstStyle/>
                    <a:p>
                      <a:pPr algn="ctr">
                        <a:lnSpc>
                          <a:spcPct val="150000"/>
                        </a:lnSpc>
                      </a:pPr>
                      <a:r>
                        <a:rPr lang="en-US" sz="1800" dirty="0" smtClean="0"/>
                        <a:t>4%</a:t>
                      </a:r>
                      <a:endParaRPr lang="en-US" sz="1800" dirty="0"/>
                    </a:p>
                  </a:txBody>
                  <a:tcPr/>
                </a:tc>
                <a:tc>
                  <a:txBody>
                    <a:bodyPr/>
                    <a:lstStyle/>
                    <a:p>
                      <a:pPr algn="ctr">
                        <a:lnSpc>
                          <a:spcPct val="150000"/>
                        </a:lnSpc>
                      </a:pPr>
                      <a:r>
                        <a:rPr lang="en-US" sz="1800" dirty="0" smtClean="0"/>
                        <a:t>6%</a:t>
                      </a:r>
                      <a:endParaRPr lang="en-US" sz="1800" dirty="0"/>
                    </a:p>
                  </a:txBody>
                  <a:tcPr/>
                </a:tc>
              </a:tr>
              <a:tr h="381000">
                <a:tc>
                  <a:txBody>
                    <a:bodyPr/>
                    <a:lstStyle/>
                    <a:p>
                      <a:pPr>
                        <a:lnSpc>
                          <a:spcPct val="150000"/>
                        </a:lnSpc>
                      </a:pPr>
                      <a:r>
                        <a:rPr lang="en-US" sz="1800" dirty="0" smtClean="0"/>
                        <a:t>Social media</a:t>
                      </a:r>
                      <a:r>
                        <a:rPr lang="en-US" sz="1800" baseline="0" dirty="0" smtClean="0"/>
                        <a:t> - banner</a:t>
                      </a:r>
                      <a:endParaRPr lang="en-US" sz="1800" dirty="0"/>
                    </a:p>
                  </a:txBody>
                  <a:tcPr/>
                </a:tc>
                <a:tc>
                  <a:txBody>
                    <a:bodyPr/>
                    <a:lstStyle/>
                    <a:p>
                      <a:pPr algn="ctr">
                        <a:lnSpc>
                          <a:spcPct val="150000"/>
                        </a:lnSpc>
                      </a:pPr>
                      <a:r>
                        <a:rPr lang="en-US" sz="1800" dirty="0" smtClean="0"/>
                        <a:t>5%</a:t>
                      </a:r>
                      <a:endParaRPr lang="en-US" sz="1800" dirty="0"/>
                    </a:p>
                  </a:txBody>
                  <a:tcPr/>
                </a:tc>
                <a:tc>
                  <a:txBody>
                    <a:bodyPr/>
                    <a:lstStyle/>
                    <a:p>
                      <a:pPr algn="ctr">
                        <a:lnSpc>
                          <a:spcPct val="150000"/>
                        </a:lnSpc>
                      </a:pPr>
                      <a:r>
                        <a:rPr lang="en-US" sz="1800" dirty="0" smtClean="0"/>
                        <a:t>4%</a:t>
                      </a:r>
                      <a:endParaRPr lang="en-US" sz="1800" dirty="0"/>
                    </a:p>
                  </a:txBody>
                  <a:tcPr/>
                </a:tc>
                <a:tc>
                  <a:txBody>
                    <a:bodyPr/>
                    <a:lstStyle/>
                    <a:p>
                      <a:pPr algn="ctr">
                        <a:lnSpc>
                          <a:spcPct val="150000"/>
                        </a:lnSpc>
                      </a:pPr>
                      <a:r>
                        <a:rPr lang="en-US" sz="1800" dirty="0" smtClean="0"/>
                        <a:t>5%</a:t>
                      </a:r>
                      <a:endParaRPr lang="en-US" sz="1800" dirty="0"/>
                    </a:p>
                  </a:txBody>
                  <a:tcPr/>
                </a:tc>
                <a:tc>
                  <a:txBody>
                    <a:bodyPr/>
                    <a:lstStyle/>
                    <a:p>
                      <a:pPr algn="ctr">
                        <a:lnSpc>
                          <a:spcPct val="150000"/>
                        </a:lnSpc>
                      </a:pPr>
                      <a:r>
                        <a:rPr lang="en-US" sz="1800" dirty="0" smtClean="0"/>
                        <a:t>9%</a:t>
                      </a:r>
                      <a:endParaRPr lang="en-US" sz="1800" dirty="0"/>
                    </a:p>
                  </a:txBody>
                  <a:tcPr/>
                </a:tc>
              </a:tr>
              <a:tr h="374148">
                <a:tc>
                  <a:txBody>
                    <a:bodyPr/>
                    <a:lstStyle/>
                    <a:p>
                      <a:pPr>
                        <a:lnSpc>
                          <a:spcPct val="150000"/>
                        </a:lnSpc>
                      </a:pPr>
                      <a:r>
                        <a:rPr lang="en-US" sz="1800" dirty="0" smtClean="0"/>
                        <a:t>Website video ads</a:t>
                      </a:r>
                      <a:endParaRPr lang="en-US" sz="1800" dirty="0"/>
                    </a:p>
                  </a:txBody>
                  <a:tcPr/>
                </a:tc>
                <a:tc>
                  <a:txBody>
                    <a:bodyPr/>
                    <a:lstStyle/>
                    <a:p>
                      <a:pPr algn="ctr">
                        <a:lnSpc>
                          <a:spcPct val="150000"/>
                        </a:lnSpc>
                      </a:pPr>
                      <a:r>
                        <a:rPr lang="en-US" sz="1800" dirty="0" smtClean="0"/>
                        <a:t>7%</a:t>
                      </a:r>
                      <a:endParaRPr lang="en-US" sz="1800" dirty="0"/>
                    </a:p>
                  </a:txBody>
                  <a:tcPr/>
                </a:tc>
                <a:tc>
                  <a:txBody>
                    <a:bodyPr/>
                    <a:lstStyle/>
                    <a:p>
                      <a:pPr algn="ctr">
                        <a:lnSpc>
                          <a:spcPct val="150000"/>
                        </a:lnSpc>
                      </a:pPr>
                      <a:r>
                        <a:rPr lang="en-US" sz="1800" dirty="0" smtClean="0"/>
                        <a:t>5%</a:t>
                      </a:r>
                      <a:endParaRPr lang="en-US" sz="1800" dirty="0"/>
                    </a:p>
                  </a:txBody>
                  <a:tcPr/>
                </a:tc>
                <a:tc>
                  <a:txBody>
                    <a:bodyPr/>
                    <a:lstStyle/>
                    <a:p>
                      <a:pPr algn="ctr">
                        <a:lnSpc>
                          <a:spcPct val="150000"/>
                        </a:lnSpc>
                      </a:pPr>
                      <a:r>
                        <a:rPr lang="en-US" sz="1800" dirty="0" smtClean="0"/>
                        <a:t>5%</a:t>
                      </a:r>
                      <a:endParaRPr lang="en-US" sz="1800" dirty="0"/>
                    </a:p>
                  </a:txBody>
                  <a:tcPr/>
                </a:tc>
                <a:tc>
                  <a:txBody>
                    <a:bodyPr/>
                    <a:lstStyle/>
                    <a:p>
                      <a:pPr algn="ctr">
                        <a:lnSpc>
                          <a:spcPct val="150000"/>
                        </a:lnSpc>
                      </a:pPr>
                      <a:r>
                        <a:rPr lang="en-US" sz="1800" dirty="0" smtClean="0"/>
                        <a:t>6%</a:t>
                      </a:r>
                      <a:endParaRPr lang="en-US" sz="1800" dirty="0"/>
                    </a:p>
                  </a:txBody>
                  <a:tcPr/>
                </a:tc>
              </a:tr>
              <a:tr h="325632">
                <a:tc>
                  <a:txBody>
                    <a:bodyPr/>
                    <a:lstStyle/>
                    <a:p>
                      <a:pPr>
                        <a:lnSpc>
                          <a:spcPct val="150000"/>
                        </a:lnSpc>
                      </a:pPr>
                      <a:r>
                        <a:rPr lang="en-US" sz="1800" dirty="0" smtClean="0"/>
                        <a:t>Website banner</a:t>
                      </a:r>
                      <a:endParaRPr lang="en-US" sz="1800" dirty="0"/>
                    </a:p>
                  </a:txBody>
                  <a:tcPr/>
                </a:tc>
                <a:tc>
                  <a:txBody>
                    <a:bodyPr/>
                    <a:lstStyle/>
                    <a:p>
                      <a:pPr algn="ctr">
                        <a:lnSpc>
                          <a:spcPct val="150000"/>
                        </a:lnSpc>
                      </a:pPr>
                      <a:r>
                        <a:rPr lang="en-US" sz="1800" dirty="0" smtClean="0"/>
                        <a:t>12%</a:t>
                      </a:r>
                      <a:endParaRPr lang="en-US" sz="1800" dirty="0"/>
                    </a:p>
                  </a:txBody>
                  <a:tcPr/>
                </a:tc>
                <a:tc>
                  <a:txBody>
                    <a:bodyPr/>
                    <a:lstStyle/>
                    <a:p>
                      <a:pPr algn="ctr">
                        <a:lnSpc>
                          <a:spcPct val="150000"/>
                        </a:lnSpc>
                      </a:pPr>
                      <a:r>
                        <a:rPr lang="en-US" sz="1800" dirty="0" smtClean="0"/>
                        <a:t>6%</a:t>
                      </a:r>
                      <a:endParaRPr lang="en-US" sz="1800" dirty="0"/>
                    </a:p>
                  </a:txBody>
                  <a:tcPr/>
                </a:tc>
                <a:tc>
                  <a:txBody>
                    <a:bodyPr/>
                    <a:lstStyle/>
                    <a:p>
                      <a:pPr algn="ctr">
                        <a:lnSpc>
                          <a:spcPct val="150000"/>
                        </a:lnSpc>
                      </a:pPr>
                      <a:r>
                        <a:rPr lang="en-US" sz="1800" dirty="0" smtClean="0"/>
                        <a:t>8%</a:t>
                      </a:r>
                      <a:endParaRPr lang="en-US" sz="1800" dirty="0"/>
                    </a:p>
                  </a:txBody>
                  <a:tcPr/>
                </a:tc>
                <a:tc>
                  <a:txBody>
                    <a:bodyPr/>
                    <a:lstStyle/>
                    <a:p>
                      <a:pPr algn="ctr">
                        <a:lnSpc>
                          <a:spcPct val="150000"/>
                        </a:lnSpc>
                      </a:pPr>
                      <a:r>
                        <a:rPr lang="en-US" sz="1800" dirty="0" smtClean="0"/>
                        <a:t>6%</a:t>
                      </a:r>
                      <a:endParaRPr lang="en-US" sz="1800" dirty="0"/>
                    </a:p>
                  </a:txBody>
                  <a:tcPr/>
                </a:tc>
              </a:tr>
              <a:tr h="304800">
                <a:tc>
                  <a:txBody>
                    <a:bodyPr/>
                    <a:lstStyle/>
                    <a:p>
                      <a:pPr>
                        <a:lnSpc>
                          <a:spcPct val="150000"/>
                        </a:lnSpc>
                      </a:pPr>
                      <a:r>
                        <a:rPr lang="en-US" sz="1800" dirty="0" smtClean="0"/>
                        <a:t>TV commercials</a:t>
                      </a:r>
                      <a:endParaRPr lang="en-US" sz="1800" dirty="0"/>
                    </a:p>
                  </a:txBody>
                  <a:tcPr/>
                </a:tc>
                <a:tc>
                  <a:txBody>
                    <a:bodyPr/>
                    <a:lstStyle/>
                    <a:p>
                      <a:pPr algn="ctr">
                        <a:lnSpc>
                          <a:spcPct val="150000"/>
                        </a:lnSpc>
                      </a:pPr>
                      <a:r>
                        <a:rPr lang="en-US" sz="1800" dirty="0" smtClean="0"/>
                        <a:t>20%</a:t>
                      </a:r>
                      <a:endParaRPr lang="en-US" sz="1800" dirty="0"/>
                    </a:p>
                  </a:txBody>
                  <a:tcPr/>
                </a:tc>
                <a:tc>
                  <a:txBody>
                    <a:bodyPr/>
                    <a:lstStyle/>
                    <a:p>
                      <a:pPr algn="ctr">
                        <a:lnSpc>
                          <a:spcPct val="150000"/>
                        </a:lnSpc>
                      </a:pPr>
                      <a:r>
                        <a:rPr lang="en-US" sz="1800" dirty="0" smtClean="0"/>
                        <a:t>14%</a:t>
                      </a:r>
                      <a:endParaRPr lang="en-US" sz="1800" dirty="0"/>
                    </a:p>
                  </a:txBody>
                  <a:tcPr/>
                </a:tc>
                <a:tc>
                  <a:txBody>
                    <a:bodyPr/>
                    <a:lstStyle/>
                    <a:p>
                      <a:pPr algn="ctr">
                        <a:lnSpc>
                          <a:spcPct val="150000"/>
                        </a:lnSpc>
                      </a:pPr>
                      <a:r>
                        <a:rPr lang="en-US" sz="1800" dirty="0" smtClean="0"/>
                        <a:t>8%</a:t>
                      </a:r>
                      <a:endParaRPr lang="en-US" sz="1800" dirty="0"/>
                    </a:p>
                  </a:txBody>
                  <a:tcPr/>
                </a:tc>
                <a:tc>
                  <a:txBody>
                    <a:bodyPr/>
                    <a:lstStyle/>
                    <a:p>
                      <a:pPr algn="ctr">
                        <a:lnSpc>
                          <a:spcPct val="150000"/>
                        </a:lnSpc>
                      </a:pPr>
                      <a:r>
                        <a:rPr lang="en-US" sz="1800" dirty="0" smtClean="0"/>
                        <a:t>12%</a:t>
                      </a:r>
                      <a:endParaRPr lang="en-US" sz="1800" dirty="0"/>
                    </a:p>
                  </a:txBody>
                  <a:tcPr/>
                </a:tc>
              </a:tr>
              <a:tr h="152400">
                <a:tc>
                  <a:txBody>
                    <a:bodyPr/>
                    <a:lstStyle/>
                    <a:p>
                      <a:pPr>
                        <a:lnSpc>
                          <a:spcPct val="150000"/>
                        </a:lnSpc>
                      </a:pPr>
                      <a:r>
                        <a:rPr lang="en-US" sz="1800" dirty="0"/>
                        <a:t>Radio commercials</a:t>
                      </a:r>
                    </a:p>
                  </a:txBody>
                  <a:tcPr/>
                </a:tc>
                <a:tc>
                  <a:txBody>
                    <a:bodyPr/>
                    <a:lstStyle/>
                    <a:p>
                      <a:pPr algn="ctr">
                        <a:lnSpc>
                          <a:spcPct val="150000"/>
                        </a:lnSpc>
                      </a:pPr>
                      <a:r>
                        <a:rPr lang="en-US" sz="1800" dirty="0" smtClean="0"/>
                        <a:t>15%</a:t>
                      </a:r>
                      <a:endParaRPr lang="en-US" sz="1800" dirty="0"/>
                    </a:p>
                  </a:txBody>
                  <a:tcPr/>
                </a:tc>
                <a:tc>
                  <a:txBody>
                    <a:bodyPr/>
                    <a:lstStyle/>
                    <a:p>
                      <a:pPr algn="ctr">
                        <a:lnSpc>
                          <a:spcPct val="150000"/>
                        </a:lnSpc>
                      </a:pPr>
                      <a:r>
                        <a:rPr lang="en-US" sz="1800" dirty="0" smtClean="0"/>
                        <a:t>12%</a:t>
                      </a:r>
                      <a:endParaRPr lang="en-US" sz="1800" dirty="0"/>
                    </a:p>
                  </a:txBody>
                  <a:tcPr/>
                </a:tc>
                <a:tc>
                  <a:txBody>
                    <a:bodyPr/>
                    <a:lstStyle/>
                    <a:p>
                      <a:pPr algn="ctr">
                        <a:lnSpc>
                          <a:spcPct val="150000"/>
                        </a:lnSpc>
                      </a:pPr>
                      <a:r>
                        <a:rPr lang="en-US" sz="1800" dirty="0" smtClean="0"/>
                        <a:t>6%</a:t>
                      </a:r>
                      <a:endParaRPr lang="en-US" sz="1800" dirty="0"/>
                    </a:p>
                  </a:txBody>
                  <a:tcPr/>
                </a:tc>
                <a:tc>
                  <a:txBody>
                    <a:bodyPr/>
                    <a:lstStyle/>
                    <a:p>
                      <a:pPr algn="ctr">
                        <a:lnSpc>
                          <a:spcPct val="150000"/>
                        </a:lnSpc>
                      </a:pPr>
                      <a:r>
                        <a:rPr lang="en-US" sz="1800" dirty="0" smtClean="0"/>
                        <a:t>18%</a:t>
                      </a:r>
                      <a:endParaRPr lang="en-US" sz="1800" dirty="0"/>
                    </a:p>
                  </a:txBody>
                  <a:tcPr/>
                </a:tc>
              </a:tr>
            </a:tbl>
          </a:graphicData>
        </a:graphic>
      </p:graphicFrame>
      <p:sp>
        <p:nvSpPr>
          <p:cNvPr id="5" name="Rectangle 4"/>
          <p:cNvSpPr/>
          <p:nvPr/>
        </p:nvSpPr>
        <p:spPr>
          <a:xfrm>
            <a:off x="0" y="6019800"/>
            <a:ext cx="6781800" cy="646331"/>
          </a:xfrm>
          <a:prstGeom prst="rect">
            <a:avLst/>
          </a:prstGeom>
        </p:spPr>
        <p:txBody>
          <a:bodyPr wrap="square">
            <a:spAutoFit/>
          </a:bodyPr>
          <a:lstStyle/>
          <a:p>
            <a:pPr lvl="0" eaLnBrk="0" fontAlgn="base" hangingPunct="0">
              <a:spcBef>
                <a:spcPct val="0"/>
              </a:spcBef>
              <a:spcAft>
                <a:spcPct val="0"/>
              </a:spcAft>
              <a:defRPr/>
            </a:pPr>
            <a:r>
              <a:rPr lang="en-US" sz="1200" dirty="0"/>
              <a:t>Q. For each of </a:t>
            </a:r>
            <a:r>
              <a:rPr lang="en-US" sz="1200" dirty="0" smtClean="0"/>
              <a:t>these </a:t>
            </a:r>
            <a:r>
              <a:rPr lang="en-US" sz="1200" dirty="0"/>
              <a:t>products and </a:t>
            </a:r>
            <a:r>
              <a:rPr lang="en-US" sz="1200" dirty="0" smtClean="0"/>
              <a:t>services, in which </a:t>
            </a:r>
            <a:r>
              <a:rPr lang="en-US" sz="1200" dirty="0"/>
              <a:t>media are ads most likely to inspire action by </a:t>
            </a:r>
            <a:r>
              <a:rPr lang="en-US" sz="1200" dirty="0" smtClean="0"/>
              <a:t>you, by </a:t>
            </a:r>
            <a:r>
              <a:rPr lang="en-US" sz="1200" dirty="0"/>
              <a:t>visiting a </a:t>
            </a:r>
            <a:r>
              <a:rPr lang="en-US" sz="1200" dirty="0" smtClean="0"/>
              <a:t>store/dealer</a:t>
            </a:r>
            <a:r>
              <a:rPr lang="en-US" sz="1200" dirty="0"/>
              <a:t>, asking for more information, visiting a website, purchasing a product or service etc.?</a:t>
            </a:r>
          </a:p>
        </p:txBody>
      </p:sp>
      <p:sp>
        <p:nvSpPr>
          <p:cNvPr id="6" name="TextBox 5">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426177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Print Newspaper Ads Drive Action</a:t>
            </a:r>
            <a:endParaRPr lang="en-US" dirty="0"/>
          </a:p>
        </p:txBody>
      </p:sp>
      <p:sp>
        <p:nvSpPr>
          <p:cNvPr id="3" name="Content Placeholder 2"/>
          <p:cNvSpPr>
            <a:spLocks noGrp="1"/>
          </p:cNvSpPr>
          <p:nvPr>
            <p:ph idx="1"/>
          </p:nvPr>
        </p:nvSpPr>
        <p:spPr>
          <a:xfrm>
            <a:off x="533400" y="1447800"/>
            <a:ext cx="8305800" cy="4419600"/>
          </a:xfrm>
        </p:spPr>
        <p:txBody>
          <a:bodyPr>
            <a:normAutofit/>
          </a:bodyPr>
          <a:lstStyle/>
          <a:p>
            <a:pPr marL="0" indent="0">
              <a:buNone/>
            </a:pPr>
            <a:r>
              <a:rPr lang="en-US" sz="2800" b="1" dirty="0" smtClean="0"/>
              <a:t>Printed newspapers are most effective for:</a:t>
            </a:r>
          </a:p>
          <a:p>
            <a:pPr>
              <a:spcBef>
                <a:spcPts val="800"/>
              </a:spcBef>
            </a:pPr>
            <a:r>
              <a:rPr lang="en-US" sz="2800" dirty="0"/>
              <a:t>Driving store visits (in-person or online)</a:t>
            </a:r>
          </a:p>
          <a:p>
            <a:pPr>
              <a:spcBef>
                <a:spcPts val="800"/>
              </a:spcBef>
            </a:pPr>
            <a:r>
              <a:rPr lang="en-US" sz="2800" dirty="0" smtClean="0"/>
              <a:t>Product/Service purchases</a:t>
            </a:r>
          </a:p>
          <a:p>
            <a:pPr>
              <a:spcBef>
                <a:spcPts val="800"/>
              </a:spcBef>
            </a:pPr>
            <a:r>
              <a:rPr lang="en-US" sz="2800" dirty="0" smtClean="0"/>
              <a:t>Generating awareness</a:t>
            </a:r>
          </a:p>
          <a:p>
            <a:pPr>
              <a:spcBef>
                <a:spcPts val="800"/>
              </a:spcBef>
            </a:pPr>
            <a:r>
              <a:rPr lang="en-US" sz="2800" dirty="0" smtClean="0"/>
              <a:t>Referrals to others</a:t>
            </a:r>
          </a:p>
          <a:p>
            <a:endParaRPr lang="en-US" sz="2800" b="1" dirty="0"/>
          </a:p>
          <a:p>
            <a:pPr marL="0" indent="0">
              <a:buNone/>
            </a:pPr>
            <a:r>
              <a:rPr lang="en-US" sz="2800" b="1" dirty="0" smtClean="0"/>
              <a:t>Digital </a:t>
            </a:r>
            <a:r>
              <a:rPr lang="en-US" sz="2800" b="1" dirty="0"/>
              <a:t>media is effective at driving online research. </a:t>
            </a:r>
          </a:p>
          <a:p>
            <a:endParaRPr lang="en-US" sz="2800" dirty="0" smtClean="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pic>
        <p:nvPicPr>
          <p:cNvPr id="3080" name="Picture 8" descr="C:\Users\Kelly Levson\Documents\A - Presentations\Presentation Images\NNW_2018\NMC Images\keenan-constance-359330-unsplash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75" t="12699" b="5952"/>
          <a:stretch/>
        </p:blipFill>
        <p:spPr bwMode="auto">
          <a:xfrm>
            <a:off x="6248400" y="2558143"/>
            <a:ext cx="2895600" cy="190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0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Kelly Levson\Documents\A - Presentations\Presentation Images\Stock Photos\shutterstock_7863301 (Mob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1393371"/>
            <a:ext cx="914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Print Newspaper Ads Drive Action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7769550"/>
              </p:ext>
            </p:extLst>
          </p:nvPr>
        </p:nvGraphicFramePr>
        <p:xfrm>
          <a:off x="887480" y="1109133"/>
          <a:ext cx="8229600" cy="47625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xmlns="" id="{3F7A2592-E7DA-47BA-BA07-938DA16011D7}"/>
              </a:ext>
            </a:extLst>
          </p:cNvPr>
          <p:cNvSpPr txBox="1"/>
          <p:nvPr/>
        </p:nvSpPr>
        <p:spPr>
          <a:xfrm>
            <a:off x="0" y="6096000"/>
            <a:ext cx="6400800" cy="461665"/>
          </a:xfrm>
          <a:prstGeom prst="rect">
            <a:avLst/>
          </a:prstGeom>
          <a:noFill/>
        </p:spPr>
        <p:txBody>
          <a:bodyPr wrap="square" rtlCol="0">
            <a:spAutoFit/>
          </a:bodyPr>
          <a:lstStyle/>
          <a:p>
            <a:r>
              <a:rPr lang="en-US" sz="1200" dirty="0"/>
              <a:t>Q. Which of the following actions have you taken as a result of seeing an ad in your local community newspaper/online either on a website or social media?</a:t>
            </a:r>
          </a:p>
        </p:txBody>
      </p:sp>
      <p:sp>
        <p:nvSpPr>
          <p:cNvPr id="7" name="TextBox 6">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
        <p:nvSpPr>
          <p:cNvPr id="8" name="TextBox 7"/>
          <p:cNvSpPr txBox="1"/>
          <p:nvPr/>
        </p:nvSpPr>
        <p:spPr>
          <a:xfrm>
            <a:off x="8752630" y="1143000"/>
            <a:ext cx="389850" cy="369332"/>
          </a:xfrm>
          <a:prstGeom prst="rect">
            <a:avLst/>
          </a:prstGeom>
          <a:noFill/>
        </p:spPr>
        <p:txBody>
          <a:bodyPr wrap="none" rtlCol="0">
            <a:spAutoFit/>
          </a:bodyPr>
          <a:lstStyle/>
          <a:p>
            <a:r>
              <a:rPr lang="en-US" b="1" dirty="0" smtClean="0"/>
              <a:t>%</a:t>
            </a:r>
            <a:endParaRPr lang="en-US" b="1" dirty="0"/>
          </a:p>
        </p:txBody>
      </p:sp>
    </p:spTree>
    <p:extLst>
      <p:ext uri="{BB962C8B-B14F-4D97-AF65-F5344CB8AC3E}">
        <p14:creationId xmlns:p14="http://schemas.microsoft.com/office/powerpoint/2010/main" val="19389988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024"/>
            <a:ext cx="7543800" cy="822166"/>
          </a:xfrm>
        </p:spPr>
        <p:txBody>
          <a:bodyPr>
            <a:normAutofit/>
          </a:bodyPr>
          <a:lstStyle/>
          <a:p>
            <a:r>
              <a:rPr lang="en-US" dirty="0" smtClean="0"/>
              <a:t>Printed Community Newspapers</a:t>
            </a:r>
            <a:endParaRPr lang="en-US" dirty="0"/>
          </a:p>
        </p:txBody>
      </p:sp>
      <p:sp>
        <p:nvSpPr>
          <p:cNvPr id="3" name="Content Placeholder 2"/>
          <p:cNvSpPr>
            <a:spLocks noGrp="1"/>
          </p:cNvSpPr>
          <p:nvPr>
            <p:ph idx="1"/>
          </p:nvPr>
        </p:nvSpPr>
        <p:spPr>
          <a:xfrm>
            <a:off x="457200" y="1143000"/>
            <a:ext cx="4876800" cy="4800600"/>
          </a:xfrm>
        </p:spPr>
        <p:txBody>
          <a:bodyPr>
            <a:noAutofit/>
          </a:bodyPr>
          <a:lstStyle/>
          <a:p>
            <a:r>
              <a:rPr lang="en-US" sz="2800" b="1" dirty="0" smtClean="0">
                <a:solidFill>
                  <a:srgbClr val="16A985"/>
                </a:solidFill>
              </a:rPr>
              <a:t>Six in ten </a:t>
            </a:r>
            <a:r>
              <a:rPr lang="en-US" sz="2800" dirty="0" smtClean="0"/>
              <a:t>Albertans receive a printed local newspaper at home.</a:t>
            </a:r>
          </a:p>
          <a:p>
            <a:r>
              <a:rPr lang="en-US" sz="2800" b="1" dirty="0" smtClean="0">
                <a:solidFill>
                  <a:srgbClr val="16A985"/>
                </a:solidFill>
              </a:rPr>
              <a:t>81%</a:t>
            </a:r>
            <a:r>
              <a:rPr lang="en-US" sz="2800" dirty="0" smtClean="0"/>
              <a:t> read each issue of their printed local  newspaper.</a:t>
            </a:r>
          </a:p>
          <a:p>
            <a:r>
              <a:rPr lang="en-US" sz="2800" dirty="0" smtClean="0"/>
              <a:t>Average time spent reading is </a:t>
            </a:r>
            <a:r>
              <a:rPr lang="en-US" sz="2800" b="1" dirty="0" smtClean="0">
                <a:solidFill>
                  <a:srgbClr val="16A985"/>
                </a:solidFill>
              </a:rPr>
              <a:t>20</a:t>
            </a:r>
            <a:r>
              <a:rPr lang="en-US" sz="2800" dirty="0" smtClean="0"/>
              <a:t> minutes.</a:t>
            </a:r>
          </a:p>
          <a:p>
            <a:r>
              <a:rPr lang="en-US" sz="2800" dirty="0" smtClean="0"/>
              <a:t>Average readers per copy is </a:t>
            </a:r>
            <a:r>
              <a:rPr lang="en-US" sz="2800" b="1" dirty="0" smtClean="0">
                <a:solidFill>
                  <a:srgbClr val="16A985"/>
                </a:solidFill>
              </a:rPr>
              <a:t>1.5 </a:t>
            </a:r>
            <a:r>
              <a:rPr lang="en-US" sz="2800" dirty="0" smtClean="0"/>
              <a:t>household members.</a:t>
            </a:r>
            <a:endParaRPr lang="en-US" sz="2800" dirty="0"/>
          </a:p>
        </p:txBody>
      </p:sp>
      <p:graphicFrame>
        <p:nvGraphicFramePr>
          <p:cNvPr id="4" name="Chart 3">
            <a:extLst>
              <a:ext uri="{FF2B5EF4-FFF2-40B4-BE49-F238E27FC236}">
                <a16:creationId xmlns="" xmlns:a16="http://schemas.microsoft.com/office/drawing/2014/main" id="{AE96B4EB-4CD0-4453-8B11-B831ECFD648B}"/>
              </a:ext>
            </a:extLst>
          </p:cNvPr>
          <p:cNvGraphicFramePr/>
          <p:nvPr>
            <p:extLst>
              <p:ext uri="{D42A27DB-BD31-4B8C-83A1-F6EECF244321}">
                <p14:modId xmlns:p14="http://schemas.microsoft.com/office/powerpoint/2010/main" val="220837809"/>
              </p:ext>
            </p:extLst>
          </p:nvPr>
        </p:nvGraphicFramePr>
        <p:xfrm>
          <a:off x="4876800" y="1524000"/>
          <a:ext cx="4267200" cy="387604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ED3EC1FA-578D-465E-BCCE-2008AC57B055}"/>
              </a:ext>
            </a:extLst>
          </p:cNvPr>
          <p:cNvSpPr txBox="1"/>
          <p:nvPr/>
        </p:nvSpPr>
        <p:spPr>
          <a:xfrm>
            <a:off x="0" y="6629400"/>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
        <p:nvSpPr>
          <p:cNvPr id="7" name="TextBox 6">
            <a:extLst>
              <a:ext uri="{FF2B5EF4-FFF2-40B4-BE49-F238E27FC236}">
                <a16:creationId xmlns="" xmlns:a16="http://schemas.microsoft.com/office/drawing/2014/main" id="{032351B1-8014-4356-BD63-1E5434A90D14}"/>
              </a:ext>
            </a:extLst>
          </p:cNvPr>
          <p:cNvSpPr txBox="1"/>
          <p:nvPr/>
        </p:nvSpPr>
        <p:spPr>
          <a:xfrm>
            <a:off x="0" y="6079120"/>
            <a:ext cx="6629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smtClean="0"/>
              <a:t>Q. Do you receive a printed local newspaper at home?  Q. How much time do you personally spend, on average, reading or looking into each edition of a local newspaper? </a:t>
            </a:r>
            <a:endParaRPr lang="en-US" sz="1200" dirty="0"/>
          </a:p>
        </p:txBody>
      </p:sp>
      <p:pic>
        <p:nvPicPr>
          <p:cNvPr id="10" name="Picture 9" descr="C:\Users\Kelly Levson\Documents\A - Presentations\Presentation Images\Icons\Pri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29" t="9523" r="16071" b="7859"/>
          <a:stretch/>
        </p:blipFill>
        <p:spPr bwMode="auto">
          <a:xfrm>
            <a:off x="381000" y="1219200"/>
            <a:ext cx="46115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Kelly Levson\Documents\A - Presentations\Presentation Images\Icons\Pri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29" t="9523" r="16071" b="7859"/>
          <a:stretch/>
        </p:blipFill>
        <p:spPr bwMode="auto">
          <a:xfrm>
            <a:off x="381000" y="2514600"/>
            <a:ext cx="46115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Kelly Levson\Documents\A - Presentations\Presentation Images\Icons\Pri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29" t="9523" r="16071" b="7859"/>
          <a:stretch/>
        </p:blipFill>
        <p:spPr bwMode="auto">
          <a:xfrm>
            <a:off x="381000" y="3962400"/>
            <a:ext cx="46115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Kelly Levson\Documents\A - Presentations\Presentation Images\Icons\Pri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29" t="9523" r="16071" b="7859"/>
          <a:stretch/>
        </p:blipFill>
        <p:spPr bwMode="auto">
          <a:xfrm>
            <a:off x="381000" y="4876800"/>
            <a:ext cx="46115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lly Levson\Documents\A - Presentations\Presentation Images\Stock Photos\iStock_000017033597Medium (Mobile) (2).jpg"/>
          <p:cNvPicPr>
            <a:picLocks noChangeAspect="1" noChangeArrowheads="1"/>
          </p:cNvPicPr>
          <p:nvPr/>
        </p:nvPicPr>
        <p:blipFill rotWithShape="1">
          <a:blip r:embed="rId3">
            <a:extLst>
              <a:ext uri="{28A0092B-C50C-407E-A947-70E740481C1C}">
                <a14:useLocalDpi xmlns:a14="http://schemas.microsoft.com/office/drawing/2010/main" val="0"/>
              </a:ext>
            </a:extLst>
          </a:blip>
          <a:srcRect l="14166" t="8750" r="9375"/>
          <a:stretch/>
        </p:blipFill>
        <p:spPr bwMode="auto">
          <a:xfrm>
            <a:off x="4724400" y="1920702"/>
            <a:ext cx="4419600" cy="35164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3024"/>
            <a:ext cx="7543800" cy="822166"/>
          </a:xfrm>
        </p:spPr>
        <p:txBody>
          <a:bodyPr>
            <a:normAutofit/>
          </a:bodyPr>
          <a:lstStyle/>
          <a:p>
            <a:r>
              <a:rPr lang="en-US" dirty="0" smtClean="0"/>
              <a:t>Digital Life</a:t>
            </a:r>
            <a:endParaRPr lang="en-US" dirty="0"/>
          </a:p>
        </p:txBody>
      </p:sp>
      <p:sp>
        <p:nvSpPr>
          <p:cNvPr id="3" name="Content Placeholder 2"/>
          <p:cNvSpPr>
            <a:spLocks noGrp="1"/>
          </p:cNvSpPr>
          <p:nvPr>
            <p:ph idx="1"/>
          </p:nvPr>
        </p:nvSpPr>
        <p:spPr>
          <a:xfrm>
            <a:off x="457200" y="1447800"/>
            <a:ext cx="4953000" cy="4495800"/>
          </a:xfrm>
        </p:spPr>
        <p:txBody>
          <a:bodyPr>
            <a:noAutofit/>
          </a:bodyPr>
          <a:lstStyle/>
          <a:p>
            <a:r>
              <a:rPr lang="en-US" sz="2800" b="1" dirty="0">
                <a:solidFill>
                  <a:srgbClr val="16A985"/>
                </a:solidFill>
              </a:rPr>
              <a:t>80% </a:t>
            </a:r>
            <a:r>
              <a:rPr lang="en-US" sz="2800" dirty="0" smtClean="0"/>
              <a:t>of non-urban Albertans have high speed access.</a:t>
            </a:r>
            <a:endParaRPr lang="en-US" sz="2800" dirty="0"/>
          </a:p>
          <a:p>
            <a:r>
              <a:rPr lang="en-US" sz="2800" dirty="0" smtClean="0"/>
              <a:t>Average time spent reading community newspaper websites is </a:t>
            </a:r>
            <a:r>
              <a:rPr lang="en-US" sz="2800" b="1" dirty="0" smtClean="0">
                <a:solidFill>
                  <a:srgbClr val="16A985"/>
                </a:solidFill>
              </a:rPr>
              <a:t>19 </a:t>
            </a:r>
            <a:r>
              <a:rPr lang="en-US" sz="2800" dirty="0" smtClean="0"/>
              <a:t>minutes.</a:t>
            </a:r>
          </a:p>
          <a:p>
            <a:r>
              <a:rPr lang="en-US" sz="2800" b="1" dirty="0">
                <a:solidFill>
                  <a:srgbClr val="16A985"/>
                </a:solidFill>
              </a:rPr>
              <a:t>67% </a:t>
            </a:r>
            <a:r>
              <a:rPr lang="en-US" sz="2800" dirty="0" smtClean="0"/>
              <a:t>of digital readers follow Local/Community News most of the time.</a:t>
            </a:r>
          </a:p>
          <a:p>
            <a:endParaRPr lang="en-US" sz="2800" dirty="0" smtClean="0"/>
          </a:p>
        </p:txBody>
      </p:sp>
      <p:sp>
        <p:nvSpPr>
          <p:cNvPr id="6" name="TextBox 5">
            <a:extLst>
              <a:ext uri="{FF2B5EF4-FFF2-40B4-BE49-F238E27FC236}">
                <a16:creationId xmlns:a16="http://schemas.microsoft.com/office/drawing/2014/main" xmlns="" id="{ED3EC1FA-578D-465E-BCCE-2008AC57B055}"/>
              </a:ext>
            </a:extLst>
          </p:cNvPr>
          <p:cNvSpPr txBox="1"/>
          <p:nvPr/>
        </p:nvSpPr>
        <p:spPr>
          <a:xfrm>
            <a:off x="0" y="6629400"/>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
        <p:nvSpPr>
          <p:cNvPr id="7" name="TextBox 6">
            <a:extLst>
              <a:ext uri="{FF2B5EF4-FFF2-40B4-BE49-F238E27FC236}">
                <a16:creationId xmlns="" xmlns:a16="http://schemas.microsoft.com/office/drawing/2014/main" id="{032351B1-8014-4356-BD63-1E5434A90D14}"/>
              </a:ext>
            </a:extLst>
          </p:cNvPr>
          <p:cNvSpPr txBox="1"/>
          <p:nvPr/>
        </p:nvSpPr>
        <p:spPr>
          <a:xfrm>
            <a:off x="0" y="6079120"/>
            <a:ext cx="6705600" cy="646331"/>
          </a:xfrm>
          <a:prstGeom prst="rect">
            <a:avLst/>
          </a:prstGeom>
          <a:noFill/>
        </p:spPr>
        <p:txBody>
          <a:bodyPr wrap="square" rtlCol="0">
            <a:spAutoFit/>
          </a:bodyPr>
          <a:lstStyle/>
          <a:p>
            <a:pPr eaLnBrk="0" fontAlgn="base" hangingPunct="0">
              <a:spcBef>
                <a:spcPct val="0"/>
              </a:spcBef>
              <a:spcAft>
                <a:spcPct val="0"/>
              </a:spcAft>
              <a:defRPr/>
            </a:pPr>
            <a:r>
              <a:rPr lang="en-US" sz="1200" dirty="0"/>
              <a:t>Q. Do you personally visit the website of your local newspaper in a typical week? Q. How much time do you personally spend, on average, reading or looking into the local newspaper’s website each week</a:t>
            </a:r>
            <a:r>
              <a:rPr lang="en-US" sz="1200" dirty="0" smtClean="0"/>
              <a:t>? </a:t>
            </a:r>
            <a:endParaRPr lang="en-US" sz="1200" dirty="0"/>
          </a:p>
        </p:txBody>
      </p:sp>
      <p:pic>
        <p:nvPicPr>
          <p:cNvPr id="1029" name="Picture 5" descr="C:\Users\Kelly Levson\Documents\A - Presentations\Presentation Images\Icons\Comput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47" t="14300" r="25182" b="16176"/>
          <a:stretch/>
        </p:blipFill>
        <p:spPr bwMode="auto">
          <a:xfrm>
            <a:off x="381000" y="1524000"/>
            <a:ext cx="447806"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Kelly Levson\Documents\A - Presentations\Presentation Images\Icons\Comput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47" t="14300" r="25182" b="16176"/>
          <a:stretch/>
        </p:blipFill>
        <p:spPr bwMode="auto">
          <a:xfrm>
            <a:off x="381000" y="2438400"/>
            <a:ext cx="447806"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Kelly Levson\Documents\A - Presentations\Presentation Images\Icons\Comput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47" t="14300" r="25182" b="16176"/>
          <a:stretch/>
        </p:blipFill>
        <p:spPr bwMode="auto">
          <a:xfrm>
            <a:off x="381000" y="3810000"/>
            <a:ext cx="447806"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2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Internet Activities Are Important</a:t>
            </a:r>
            <a:endParaRPr lang="en-US" dirty="0"/>
          </a:p>
        </p:txBody>
      </p:sp>
      <p:sp>
        <p:nvSpPr>
          <p:cNvPr id="3" name="Content Placeholder 2"/>
          <p:cNvSpPr>
            <a:spLocks noGrp="1"/>
          </p:cNvSpPr>
          <p:nvPr>
            <p:ph idx="1"/>
          </p:nvPr>
        </p:nvSpPr>
        <p:spPr>
          <a:xfrm>
            <a:off x="533400" y="1447800"/>
            <a:ext cx="3200400" cy="4648200"/>
          </a:xfrm>
        </p:spPr>
        <p:txBody>
          <a:bodyPr>
            <a:normAutofit/>
          </a:bodyPr>
          <a:lstStyle/>
          <a:p>
            <a:pPr marL="0" indent="0">
              <a:buNone/>
            </a:pPr>
            <a:r>
              <a:rPr lang="en-US" sz="2400" b="1" dirty="0" smtClean="0"/>
              <a:t>Some Albertans are impacted by their internet connection issues.</a:t>
            </a:r>
          </a:p>
          <a:p>
            <a:pPr marL="0" indent="0">
              <a:buNone/>
            </a:pPr>
            <a:r>
              <a:rPr lang="en-US" sz="2400" dirty="0" smtClean="0"/>
              <a:t>That doesn’t stop them from consuming news and doing research.</a:t>
            </a:r>
          </a:p>
          <a:p>
            <a:pPr marL="0" indent="0">
              <a:buNone/>
            </a:pPr>
            <a:r>
              <a:rPr lang="en-US" sz="2400" dirty="0" smtClean="0"/>
              <a:t>Shopping online is less important outside of urban </a:t>
            </a:r>
            <a:r>
              <a:rPr lang="en-US" sz="2400" dirty="0" err="1" smtClean="0"/>
              <a:t>centres</a:t>
            </a:r>
            <a:r>
              <a:rPr lang="en-US" sz="2400" dirty="0" smtClean="0"/>
              <a:t>.</a:t>
            </a:r>
          </a:p>
          <a:p>
            <a:endParaRPr lang="en-US" sz="2400" dirty="0"/>
          </a:p>
        </p:txBody>
      </p:sp>
      <p:graphicFrame>
        <p:nvGraphicFramePr>
          <p:cNvPr id="4" name="Chart 3"/>
          <p:cNvGraphicFramePr/>
          <p:nvPr>
            <p:extLst>
              <p:ext uri="{D42A27DB-BD31-4B8C-83A1-F6EECF244321}">
                <p14:modId xmlns:p14="http://schemas.microsoft.com/office/powerpoint/2010/main" val="1643337288"/>
              </p:ext>
            </p:extLst>
          </p:nvPr>
        </p:nvGraphicFramePr>
        <p:xfrm>
          <a:off x="3886200" y="1447800"/>
          <a:ext cx="5105400" cy="4445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D3EC1FA-578D-465E-BCCE-2008AC57B055}"/>
              </a:ext>
            </a:extLst>
          </p:cNvPr>
          <p:cNvSpPr txBox="1"/>
          <p:nvPr/>
        </p:nvSpPr>
        <p:spPr>
          <a:xfrm>
            <a:off x="0" y="6629400"/>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
        <p:nvSpPr>
          <p:cNvPr id="6" name="TextBox 5">
            <a:extLst>
              <a:ext uri="{FF2B5EF4-FFF2-40B4-BE49-F238E27FC236}">
                <a16:creationId xmlns="" xmlns:a16="http://schemas.microsoft.com/office/drawing/2014/main" id="{EDFBAE75-BCF2-4975-9B29-9EDBD4606FB2}"/>
              </a:ext>
            </a:extLst>
          </p:cNvPr>
          <p:cNvSpPr txBox="1"/>
          <p:nvPr/>
        </p:nvSpPr>
        <p:spPr>
          <a:xfrm>
            <a:off x="0" y="6044624"/>
            <a:ext cx="7391400" cy="646331"/>
          </a:xfrm>
          <a:prstGeom prst="rect">
            <a:avLst/>
          </a:prstGeom>
          <a:noFill/>
        </p:spPr>
        <p:txBody>
          <a:bodyPr wrap="square" rtlCol="0">
            <a:spAutoFit/>
          </a:bodyPr>
          <a:lstStyle/>
          <a:p>
            <a:r>
              <a:rPr lang="en-US" sz="1200" dirty="0"/>
              <a:t>Q. Please tell me how important each of these activities is for you personally. For ___ is the internet very important, somewhat important, neither important nor unimportant, somewhat unimportant or very unimportant?</a:t>
            </a:r>
          </a:p>
        </p:txBody>
      </p:sp>
      <p:sp>
        <p:nvSpPr>
          <p:cNvPr id="7" name="TextBox 6"/>
          <p:cNvSpPr txBox="1"/>
          <p:nvPr/>
        </p:nvSpPr>
        <p:spPr>
          <a:xfrm>
            <a:off x="4511300" y="1447800"/>
            <a:ext cx="4067011" cy="338554"/>
          </a:xfrm>
          <a:prstGeom prst="rect">
            <a:avLst/>
          </a:prstGeom>
          <a:noFill/>
        </p:spPr>
        <p:txBody>
          <a:bodyPr wrap="none" rtlCol="0">
            <a:spAutoFit/>
          </a:bodyPr>
          <a:lstStyle/>
          <a:p>
            <a:r>
              <a:rPr lang="en-US" sz="1600" b="1" dirty="0" smtClean="0">
                <a:solidFill>
                  <a:srgbClr val="334495"/>
                </a:solidFill>
              </a:rPr>
              <a:t>Internet is Very/Somewhat Important to:</a:t>
            </a:r>
            <a:endParaRPr lang="en-US" sz="1600" b="1" dirty="0">
              <a:solidFill>
                <a:srgbClr val="334495"/>
              </a:solidFill>
            </a:endParaRPr>
          </a:p>
        </p:txBody>
      </p:sp>
    </p:spTree>
    <p:extLst>
      <p:ext uri="{BB962C8B-B14F-4D97-AF65-F5344CB8AC3E}">
        <p14:creationId xmlns:p14="http://schemas.microsoft.com/office/powerpoint/2010/main" val="385565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Internet Activities Are Important</a:t>
            </a:r>
            <a:endParaRPr lang="en-US" dirty="0"/>
          </a:p>
        </p:txBody>
      </p:sp>
      <p:sp>
        <p:nvSpPr>
          <p:cNvPr id="3" name="Content Placeholder 2"/>
          <p:cNvSpPr>
            <a:spLocks noGrp="1"/>
          </p:cNvSpPr>
          <p:nvPr>
            <p:ph idx="1"/>
          </p:nvPr>
        </p:nvSpPr>
        <p:spPr>
          <a:xfrm>
            <a:off x="457200" y="1066800"/>
            <a:ext cx="8077200" cy="990599"/>
          </a:xfrm>
        </p:spPr>
        <p:txBody>
          <a:bodyPr>
            <a:noAutofit/>
          </a:bodyPr>
          <a:lstStyle/>
          <a:p>
            <a:pPr marL="0" indent="0">
              <a:buNone/>
            </a:pPr>
            <a:r>
              <a:rPr lang="en-US" sz="2400" b="1" dirty="0" smtClean="0"/>
              <a:t>Albertans are engaged online daily with local news and research on government programs as well as products and services.</a:t>
            </a:r>
          </a:p>
          <a:p>
            <a:pPr marL="0" indent="0">
              <a:buNone/>
            </a:pPr>
            <a:endParaRPr lang="en-US" sz="2400" b="1" dirty="0" smtClean="0"/>
          </a:p>
        </p:txBody>
      </p:sp>
      <p:graphicFrame>
        <p:nvGraphicFramePr>
          <p:cNvPr id="4" name="Chart 3"/>
          <p:cNvGraphicFramePr/>
          <p:nvPr>
            <p:extLst>
              <p:ext uri="{D42A27DB-BD31-4B8C-83A1-F6EECF244321}">
                <p14:modId xmlns:p14="http://schemas.microsoft.com/office/powerpoint/2010/main" val="4249722686"/>
              </p:ext>
            </p:extLst>
          </p:nvPr>
        </p:nvGraphicFramePr>
        <p:xfrm>
          <a:off x="381000" y="2286000"/>
          <a:ext cx="8610600" cy="360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ED3EC1FA-578D-465E-BCCE-2008AC57B055}"/>
              </a:ext>
            </a:extLst>
          </p:cNvPr>
          <p:cNvSpPr txBox="1"/>
          <p:nvPr/>
        </p:nvSpPr>
        <p:spPr>
          <a:xfrm>
            <a:off x="0" y="6629400"/>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
        <p:nvSpPr>
          <p:cNvPr id="6" name="TextBox 5">
            <a:extLst>
              <a:ext uri="{FF2B5EF4-FFF2-40B4-BE49-F238E27FC236}">
                <a16:creationId xmlns="" xmlns:a16="http://schemas.microsoft.com/office/drawing/2014/main" id="{EDFBAE75-BCF2-4975-9B29-9EDBD4606FB2}"/>
              </a:ext>
            </a:extLst>
          </p:cNvPr>
          <p:cNvSpPr txBox="1"/>
          <p:nvPr/>
        </p:nvSpPr>
        <p:spPr>
          <a:xfrm>
            <a:off x="0" y="6044624"/>
            <a:ext cx="7391400" cy="276999"/>
          </a:xfrm>
          <a:prstGeom prst="rect">
            <a:avLst/>
          </a:prstGeom>
          <a:noFill/>
        </p:spPr>
        <p:txBody>
          <a:bodyPr wrap="square" rtlCol="0">
            <a:spAutoFit/>
          </a:bodyPr>
          <a:lstStyle/>
          <a:p>
            <a:pPr lvl="0">
              <a:defRPr/>
            </a:pPr>
            <a:r>
              <a:rPr lang="en-US" sz="1200" dirty="0" smtClean="0"/>
              <a:t>Q</a:t>
            </a:r>
            <a:r>
              <a:rPr lang="en-US" sz="1200" dirty="0"/>
              <a:t>. How much time do you personally spend on each of these activities on a typical day</a:t>
            </a:r>
            <a:r>
              <a:rPr lang="en-US" sz="1200" dirty="0" smtClean="0"/>
              <a:t>?</a:t>
            </a:r>
          </a:p>
        </p:txBody>
      </p:sp>
      <p:sp>
        <p:nvSpPr>
          <p:cNvPr id="7" name="TextBox 6"/>
          <p:cNvSpPr txBox="1"/>
          <p:nvPr/>
        </p:nvSpPr>
        <p:spPr>
          <a:xfrm>
            <a:off x="3886200" y="2209800"/>
            <a:ext cx="5029200" cy="307777"/>
          </a:xfrm>
          <a:prstGeom prst="rect">
            <a:avLst/>
          </a:prstGeom>
          <a:noFill/>
        </p:spPr>
        <p:txBody>
          <a:bodyPr wrap="square" rtlCol="0">
            <a:spAutoFit/>
          </a:bodyPr>
          <a:lstStyle/>
          <a:p>
            <a:r>
              <a:rPr lang="en-US" sz="1400" b="1" dirty="0" smtClean="0">
                <a:solidFill>
                  <a:srgbClr val="334495"/>
                </a:solidFill>
              </a:rPr>
              <a:t>Daily Online Activities – Average Time Spent Online</a:t>
            </a:r>
            <a:endParaRPr lang="en-US" sz="1400" b="1" dirty="0">
              <a:solidFill>
                <a:srgbClr val="334495"/>
              </a:solidFill>
            </a:endParaRPr>
          </a:p>
        </p:txBody>
      </p:sp>
    </p:spTree>
    <p:extLst>
      <p:ext uri="{BB962C8B-B14F-4D97-AF65-F5344CB8AC3E}">
        <p14:creationId xmlns:p14="http://schemas.microsoft.com/office/powerpoint/2010/main" val="184711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Print</a:t>
            </a:r>
            <a:endParaRPr lang="en-US" dirty="0"/>
          </a:p>
        </p:txBody>
      </p:sp>
      <p:sp>
        <p:nvSpPr>
          <p:cNvPr id="3" name="Content Placeholder 2"/>
          <p:cNvSpPr>
            <a:spLocks noGrp="1"/>
          </p:cNvSpPr>
          <p:nvPr>
            <p:ph idx="1"/>
          </p:nvPr>
        </p:nvSpPr>
        <p:spPr>
          <a:xfrm>
            <a:off x="457200" y="1334069"/>
            <a:ext cx="8229600" cy="4761931"/>
          </a:xfrm>
        </p:spPr>
        <p:txBody>
          <a:bodyPr>
            <a:normAutofit fontScale="92500" lnSpcReduction="10000"/>
          </a:bodyPr>
          <a:lstStyle/>
          <a:p>
            <a:r>
              <a:rPr lang="en-US" dirty="0" smtClean="0"/>
              <a:t>Printed local newspapers outside of urban </a:t>
            </a:r>
            <a:r>
              <a:rPr lang="en-US" dirty="0" err="1" smtClean="0"/>
              <a:t>centres</a:t>
            </a:r>
            <a:r>
              <a:rPr lang="en-US" dirty="0" smtClean="0"/>
              <a:t> in Alberta provide a powerful way to drive action among consumers.</a:t>
            </a:r>
          </a:p>
          <a:p>
            <a:r>
              <a:rPr lang="en-US" dirty="0" smtClean="0"/>
              <a:t>Albertans engage with news and trust the content in the pages of local printed newspapers.</a:t>
            </a:r>
          </a:p>
          <a:p>
            <a:r>
              <a:rPr lang="en-US" dirty="0" smtClean="0"/>
              <a:t>This trust extends to the ads in local printed newspapers.</a:t>
            </a:r>
          </a:p>
          <a:p>
            <a:r>
              <a:rPr lang="en-US" dirty="0" smtClean="0"/>
              <a:t>Ad effectiveness increases in trusted environments.</a:t>
            </a:r>
            <a:endParaRPr lang="en-US" dirty="0"/>
          </a:p>
        </p:txBody>
      </p:sp>
      <p:pic>
        <p:nvPicPr>
          <p:cNvPr id="6" name="Picture 3" descr="C:\Users\Kelly Levson\Documents\A - Presentations\Presentation Images\Stock Photos\shutterstock_7863301 (Mobile).jpg"/>
          <p:cNvPicPr>
            <a:picLocks noChangeAspect="1" noChangeArrowheads="1"/>
          </p:cNvPicPr>
          <p:nvPr/>
        </p:nvPicPr>
        <p:blipFill rotWithShape="1">
          <a:blip r:embed="rId3">
            <a:extLst>
              <a:ext uri="{28A0092B-C50C-407E-A947-70E740481C1C}">
                <a14:useLocalDpi xmlns:a14="http://schemas.microsoft.com/office/drawing/2010/main" val="0"/>
              </a:ext>
            </a:extLst>
          </a:blip>
          <a:srcRect b="1135"/>
          <a:stretch/>
        </p:blipFill>
        <p:spPr bwMode="auto">
          <a:xfrm>
            <a:off x="8229600" y="1371600"/>
            <a:ext cx="914400" cy="459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6908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elly Levson\Documents\A - Marketing\Industry Campaign\2018 Newspapers Matter\LOGO\Newspapers-Matter-no-date-EN-FRLogo.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942"/>
          <a:stretch/>
        </p:blipFill>
        <p:spPr bwMode="auto">
          <a:xfrm>
            <a:off x="1524000" y="511173"/>
            <a:ext cx="6400800" cy="3157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4191000"/>
            <a:ext cx="9144000" cy="1231106"/>
          </a:xfrm>
          <a:prstGeom prst="rect">
            <a:avLst/>
          </a:prstGeom>
          <a:noFill/>
        </p:spPr>
        <p:txBody>
          <a:bodyPr wrap="square" rtlCol="0">
            <a:spAutoFit/>
          </a:bodyPr>
          <a:lstStyle/>
          <a:p>
            <a:pPr algn="ctr">
              <a:spcBef>
                <a:spcPts val="1200"/>
              </a:spcBef>
            </a:pPr>
            <a:r>
              <a:rPr lang="en-US" sz="3200" b="1" dirty="0" smtClean="0">
                <a:solidFill>
                  <a:schemeClr val="bg1"/>
                </a:solidFill>
              </a:rPr>
              <a:t>#</a:t>
            </a:r>
            <a:r>
              <a:rPr lang="en-US" sz="3200" b="1" dirty="0" err="1" smtClean="0">
                <a:solidFill>
                  <a:schemeClr val="bg1"/>
                </a:solidFill>
              </a:rPr>
              <a:t>NewspapersMatter</a:t>
            </a:r>
            <a:endParaRPr lang="en-US" sz="3200" b="1" dirty="0" smtClean="0">
              <a:solidFill>
                <a:schemeClr val="bg1"/>
              </a:solidFill>
            </a:endParaRPr>
          </a:p>
          <a:p>
            <a:pPr algn="ctr">
              <a:spcBef>
                <a:spcPts val="1200"/>
              </a:spcBef>
            </a:pPr>
            <a:r>
              <a:rPr lang="en-US" sz="3200" b="1" dirty="0" smtClean="0">
                <a:solidFill>
                  <a:schemeClr val="bg1"/>
                </a:solidFill>
              </a:rPr>
              <a:t>#</a:t>
            </a:r>
            <a:r>
              <a:rPr lang="en-US" sz="3200" b="1" dirty="0" err="1" smtClean="0">
                <a:solidFill>
                  <a:schemeClr val="bg1"/>
                </a:solidFill>
              </a:rPr>
              <a:t>NowMoreThanEver</a:t>
            </a:r>
            <a:endParaRPr lang="en-US" sz="3200" b="1" dirty="0">
              <a:solidFill>
                <a:schemeClr val="bg1"/>
              </a:solidFill>
            </a:endParaRPr>
          </a:p>
        </p:txBody>
      </p:sp>
    </p:spTree>
    <p:extLst>
      <p:ext uri="{BB962C8B-B14F-4D97-AF65-F5344CB8AC3E}">
        <p14:creationId xmlns:p14="http://schemas.microsoft.com/office/powerpoint/2010/main" val="35492669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3600" b="1" dirty="0" smtClean="0"/>
              <a:t>Appendix</a:t>
            </a:r>
            <a:endParaRPr lang="en-US" b="1" dirty="0"/>
          </a:p>
        </p:txBody>
      </p:sp>
    </p:spTree>
    <p:extLst>
      <p:ext uri="{BB962C8B-B14F-4D97-AF65-F5344CB8AC3E}">
        <p14:creationId xmlns:p14="http://schemas.microsoft.com/office/powerpoint/2010/main" val="24760434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elly Levson\Documents\A - Presentations\Presentation Images\Stock Photos\shutterstock_7863298 CMYK (Mobile).jp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81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295400"/>
            <a:ext cx="9144000" cy="46862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533400" y="2362200"/>
            <a:ext cx="8305800" cy="3048000"/>
          </a:xfrm>
        </p:spPr>
        <p:txBody>
          <a:bodyPr>
            <a:normAutofit/>
          </a:bodyPr>
          <a:lstStyle/>
          <a:p>
            <a:pPr marL="0" indent="0" algn="ctr">
              <a:spcBef>
                <a:spcPts val="1200"/>
              </a:spcBef>
              <a:buNone/>
            </a:pPr>
            <a:r>
              <a:rPr lang="en-US" sz="3600" b="1" dirty="0" smtClean="0"/>
              <a:t>Advertising effectiveness increases in trusted environments making local printed newspapers an impactful way to drive action among consumers.</a:t>
            </a:r>
            <a:endParaRPr lang="en-US" sz="3600" b="1" dirty="0"/>
          </a:p>
        </p:txBody>
      </p:sp>
    </p:spTree>
    <p:extLst>
      <p:ext uri="{BB962C8B-B14F-4D97-AF65-F5344CB8AC3E}">
        <p14:creationId xmlns:p14="http://schemas.microsoft.com/office/powerpoint/2010/main" val="360531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1143000"/>
            <a:ext cx="8305800" cy="5105399"/>
          </a:xfrm>
        </p:spPr>
        <p:txBody>
          <a:bodyPr>
            <a:normAutofit/>
          </a:bodyPr>
          <a:lstStyle/>
          <a:p>
            <a:pPr marL="0" indent="0">
              <a:spcBef>
                <a:spcPts val="400"/>
              </a:spcBef>
              <a:buNone/>
            </a:pPr>
            <a:r>
              <a:rPr lang="en-US" sz="2200" b="1" dirty="0" smtClean="0"/>
              <a:t>How</a:t>
            </a:r>
            <a:r>
              <a:rPr lang="en-US" sz="2200" dirty="0"/>
              <a:t>		Random Dial Telephone</a:t>
            </a:r>
          </a:p>
          <a:p>
            <a:pPr marL="0" indent="0">
              <a:spcBef>
                <a:spcPts val="400"/>
              </a:spcBef>
              <a:buNone/>
            </a:pPr>
            <a:r>
              <a:rPr lang="en-US" sz="2200" b="1" dirty="0" smtClean="0"/>
              <a:t>Who</a:t>
            </a:r>
            <a:r>
              <a:rPr lang="en-US" sz="2200" dirty="0"/>
              <a:t>		Adults 18+ with most recent birthday</a:t>
            </a:r>
          </a:p>
          <a:p>
            <a:pPr marL="0" indent="0">
              <a:spcBef>
                <a:spcPts val="400"/>
              </a:spcBef>
              <a:buNone/>
            </a:pPr>
            <a:r>
              <a:rPr lang="en-US" sz="2200" b="1" dirty="0" smtClean="0"/>
              <a:t>When</a:t>
            </a:r>
            <a:r>
              <a:rPr lang="en-US" sz="2200" dirty="0" smtClean="0"/>
              <a:t>	</a:t>
            </a:r>
            <a:r>
              <a:rPr lang="en-US" sz="2200" dirty="0"/>
              <a:t>	July 8 – 18, 2018</a:t>
            </a:r>
          </a:p>
          <a:p>
            <a:pPr marL="0" indent="0">
              <a:spcBef>
                <a:spcPts val="400"/>
              </a:spcBef>
              <a:buNone/>
            </a:pPr>
            <a:r>
              <a:rPr lang="en-US" sz="2200" b="1" dirty="0"/>
              <a:t>How </a:t>
            </a:r>
            <a:r>
              <a:rPr lang="en-US" sz="2200" b="1" dirty="0" smtClean="0"/>
              <a:t>Many</a:t>
            </a:r>
            <a:r>
              <a:rPr lang="en-US" sz="2200" dirty="0"/>
              <a:t>	401</a:t>
            </a:r>
          </a:p>
          <a:p>
            <a:pPr marL="0" indent="0">
              <a:spcBef>
                <a:spcPts val="400"/>
              </a:spcBef>
              <a:buNone/>
            </a:pPr>
            <a:r>
              <a:rPr lang="en-US" sz="2200" b="1" dirty="0" smtClean="0"/>
              <a:t>Accuracy</a:t>
            </a:r>
            <a:r>
              <a:rPr lang="en-US" sz="2200" dirty="0"/>
              <a:t>	± 4.9</a:t>
            </a:r>
            <a:r>
              <a:rPr lang="en-US" sz="2200" dirty="0" smtClean="0"/>
              <a:t>%</a:t>
            </a:r>
          </a:p>
          <a:p>
            <a:pPr marL="0" indent="0">
              <a:spcBef>
                <a:spcPts val="400"/>
              </a:spcBef>
              <a:buNone/>
            </a:pPr>
            <a:r>
              <a:rPr lang="en-US" sz="2200" b="1" dirty="0"/>
              <a:t>Supplier</a:t>
            </a:r>
            <a:r>
              <a:rPr lang="en-US" sz="2200" dirty="0" smtClean="0"/>
              <a:t>	</a:t>
            </a:r>
            <a:r>
              <a:rPr lang="en-US" sz="2200" dirty="0" err="1" smtClean="0"/>
              <a:t>Totum</a:t>
            </a:r>
            <a:r>
              <a:rPr lang="en-US" sz="2200" dirty="0" smtClean="0"/>
              <a:t> Research</a:t>
            </a:r>
            <a:endParaRPr lang="en-US" sz="2200" dirty="0"/>
          </a:p>
          <a:p>
            <a:pPr marL="1828800" indent="-1828800">
              <a:spcBef>
                <a:spcPts val="400"/>
              </a:spcBef>
              <a:buNone/>
            </a:pPr>
            <a:r>
              <a:rPr lang="en-US" sz="2200" b="1" dirty="0" smtClean="0"/>
              <a:t>Where</a:t>
            </a:r>
            <a:r>
              <a:rPr lang="en-US" sz="2200" dirty="0"/>
              <a:t>	</a:t>
            </a:r>
            <a:r>
              <a:rPr lang="en-US" sz="2200" dirty="0" smtClean="0"/>
              <a:t>This </a:t>
            </a:r>
            <a:r>
              <a:rPr lang="en-US" sz="2200" dirty="0"/>
              <a:t>survey covers Albertans 18 years of age or older not living in the largest cities. Residents of the following Census Metropolitan Areas (CMAs) were </a:t>
            </a:r>
            <a:r>
              <a:rPr lang="en-US" sz="2200" u="sng" dirty="0"/>
              <a:t>not</a:t>
            </a:r>
            <a:r>
              <a:rPr lang="en-US" sz="2200" dirty="0"/>
              <a:t> included in the sample</a:t>
            </a:r>
            <a:r>
              <a:rPr lang="en-US" sz="2200" dirty="0" smtClean="0"/>
              <a:t>:</a:t>
            </a:r>
            <a:endParaRPr lang="en-US" sz="2200" dirty="0"/>
          </a:p>
          <a:p>
            <a:pPr marL="1828800" indent="0">
              <a:spcBef>
                <a:spcPts val="0"/>
              </a:spcBef>
              <a:buNone/>
            </a:pPr>
            <a:r>
              <a:rPr lang="en-US" sz="2600" dirty="0" smtClean="0"/>
              <a:t>	</a:t>
            </a:r>
            <a:r>
              <a:rPr lang="en-US" sz="2000" dirty="0" smtClean="0"/>
              <a:t>Calgary		Edmonton</a:t>
            </a:r>
          </a:p>
          <a:p>
            <a:pPr marL="1828800" indent="0">
              <a:buNone/>
            </a:pPr>
            <a:r>
              <a:rPr lang="en-US" sz="2000" dirty="0" smtClean="0"/>
              <a:t>	Medicine Hat	Wood </a:t>
            </a:r>
            <a:r>
              <a:rPr lang="en-US" sz="2000" dirty="0"/>
              <a:t>Buffalo</a:t>
            </a:r>
          </a:p>
          <a:p>
            <a:pPr marL="1828800" indent="0">
              <a:buNone/>
            </a:pPr>
            <a:r>
              <a:rPr lang="en-US" sz="2000" dirty="0" smtClean="0"/>
              <a:t>	Grand Prairie</a:t>
            </a:r>
            <a:endParaRPr lang="en-US" sz="2000" dirty="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8185820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elly Levson\Documents\A - Presentations\Presentation Images\Stock Photos\shutterstock_7863298 CMYK (Mobile).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352800"/>
            <a:ext cx="9144000" cy="2645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Trust</a:t>
            </a:r>
            <a:endParaRPr lang="en-US" dirty="0"/>
          </a:p>
        </p:txBody>
      </p:sp>
      <p:sp>
        <p:nvSpPr>
          <p:cNvPr id="3" name="Content Placeholder 2"/>
          <p:cNvSpPr>
            <a:spLocks noGrp="1"/>
          </p:cNvSpPr>
          <p:nvPr>
            <p:ph idx="1"/>
          </p:nvPr>
        </p:nvSpPr>
        <p:spPr>
          <a:xfrm>
            <a:off x="457200" y="1371600"/>
            <a:ext cx="8229600" cy="4495800"/>
          </a:xfrm>
        </p:spPr>
        <p:txBody>
          <a:bodyPr/>
          <a:lstStyle/>
          <a:p>
            <a:pPr lvl="0"/>
            <a:r>
              <a:rPr lang="en-US" dirty="0"/>
              <a:t>The printed local newspaper is the most trusted medium for news and advertising.</a:t>
            </a:r>
          </a:p>
          <a:p>
            <a:pPr lvl="0"/>
            <a:r>
              <a:rPr lang="en-US" dirty="0"/>
              <a:t>Two respondents in five distrust news and advertising in social media.</a:t>
            </a:r>
          </a:p>
          <a:p>
            <a:pPr marL="0" indent="0">
              <a:buNone/>
            </a:pPr>
            <a:endParaRPr lang="en-US" dirty="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4200979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a:t>
            </a:r>
            <a:endParaRPr lang="en-US" dirty="0"/>
          </a:p>
        </p:txBody>
      </p:sp>
      <p:sp>
        <p:nvSpPr>
          <p:cNvPr id="3" name="Content Placeholder 2"/>
          <p:cNvSpPr>
            <a:spLocks noGrp="1"/>
          </p:cNvSpPr>
          <p:nvPr>
            <p:ph idx="1"/>
          </p:nvPr>
        </p:nvSpPr>
        <p:spPr>
          <a:xfrm>
            <a:off x="457200" y="1105469"/>
            <a:ext cx="8229600" cy="5066731"/>
          </a:xfrm>
        </p:spPr>
        <p:txBody>
          <a:bodyPr>
            <a:noAutofit/>
          </a:bodyPr>
          <a:lstStyle/>
          <a:p>
            <a:pPr lvl="0">
              <a:spcBef>
                <a:spcPts val="600"/>
              </a:spcBef>
            </a:pPr>
            <a:r>
              <a:rPr lang="en-US" sz="1900" dirty="0"/>
              <a:t>The majority of </a:t>
            </a:r>
            <a:r>
              <a:rPr lang="en-US" sz="1900" dirty="0" smtClean="0"/>
              <a:t>Albertans follow </a:t>
            </a:r>
            <a:r>
              <a:rPr lang="en-US" sz="1900" dirty="0"/>
              <a:t>all types of news most of the time.</a:t>
            </a:r>
          </a:p>
          <a:p>
            <a:pPr lvl="0">
              <a:spcBef>
                <a:spcPts val="600"/>
              </a:spcBef>
            </a:pPr>
            <a:r>
              <a:rPr lang="en-US" sz="1900" dirty="0"/>
              <a:t>International, national and provincial news are followed most closely by </a:t>
            </a:r>
            <a:r>
              <a:rPr lang="en-US" sz="1900" dirty="0" smtClean="0"/>
              <a:t>Albertans who </a:t>
            </a:r>
            <a:r>
              <a:rPr lang="en-US" sz="1900" dirty="0"/>
              <a:t>read the local newspaper in printed and/or online format.</a:t>
            </a:r>
          </a:p>
          <a:p>
            <a:pPr lvl="0">
              <a:spcBef>
                <a:spcPts val="600"/>
              </a:spcBef>
            </a:pPr>
            <a:r>
              <a:rPr lang="en-US" sz="1900" dirty="0"/>
              <a:t>Local/community news is followed more closely by readers of the printed local than by non-readers.</a:t>
            </a:r>
          </a:p>
          <a:p>
            <a:pPr lvl="0">
              <a:spcBef>
                <a:spcPts val="600"/>
              </a:spcBef>
            </a:pPr>
            <a:r>
              <a:rPr lang="en-US" sz="1900" dirty="0"/>
              <a:t>Almost two of three </a:t>
            </a:r>
            <a:r>
              <a:rPr lang="en-US" sz="1900" dirty="0" smtClean="0"/>
              <a:t>Albertans claimed </a:t>
            </a:r>
            <a:r>
              <a:rPr lang="en-US" sz="1900" dirty="0"/>
              <a:t>to follow local news most of the time.</a:t>
            </a:r>
          </a:p>
          <a:p>
            <a:pPr lvl="0">
              <a:spcBef>
                <a:spcPts val="600"/>
              </a:spcBef>
            </a:pPr>
            <a:r>
              <a:rPr lang="en-US" sz="1900" dirty="0"/>
              <a:t>Men tend to follow international news more than women, but the reverse is true for local or community news.</a:t>
            </a:r>
          </a:p>
          <a:p>
            <a:pPr lvl="0">
              <a:spcBef>
                <a:spcPts val="600"/>
              </a:spcBef>
            </a:pPr>
            <a:r>
              <a:rPr lang="en-US" sz="1900" dirty="0"/>
              <a:t>Older people are more likely than younger ones to follow all kinds of news.</a:t>
            </a:r>
          </a:p>
          <a:p>
            <a:pPr lvl="0">
              <a:spcBef>
                <a:spcPts val="600"/>
              </a:spcBef>
            </a:pPr>
            <a:r>
              <a:rPr lang="en-US" sz="1900" dirty="0"/>
              <a:t>Local news is most important to more Albertans than any other type.</a:t>
            </a:r>
          </a:p>
          <a:p>
            <a:pPr lvl="0">
              <a:spcBef>
                <a:spcPts val="600"/>
              </a:spcBef>
            </a:pPr>
            <a:r>
              <a:rPr lang="en-US" sz="1900" dirty="0"/>
              <a:t>The time spent with news is unchanged or increasing slightly compared with 2 years ago</a:t>
            </a:r>
            <a:r>
              <a:rPr lang="en-US" sz="1900" dirty="0" smtClean="0"/>
              <a:t>.</a:t>
            </a:r>
            <a:endParaRPr lang="en-US" sz="1900" dirty="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212520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Preferred Source of Information</a:t>
            </a:r>
            <a:endParaRPr lang="en-US" dirty="0"/>
          </a:p>
        </p:txBody>
      </p:sp>
      <p:sp>
        <p:nvSpPr>
          <p:cNvPr id="3" name="Content Placeholder 2"/>
          <p:cNvSpPr>
            <a:spLocks noGrp="1"/>
          </p:cNvSpPr>
          <p:nvPr>
            <p:ph idx="1"/>
          </p:nvPr>
        </p:nvSpPr>
        <p:spPr>
          <a:xfrm>
            <a:off x="457200" y="1105469"/>
            <a:ext cx="8382000" cy="5295331"/>
          </a:xfrm>
        </p:spPr>
        <p:txBody>
          <a:bodyPr>
            <a:noAutofit/>
          </a:bodyPr>
          <a:lstStyle/>
          <a:p>
            <a:pPr lvl="0">
              <a:lnSpc>
                <a:spcPct val="120000"/>
              </a:lnSpc>
            </a:pPr>
            <a:r>
              <a:rPr lang="en-US" sz="2000" dirty="0"/>
              <a:t>The printed local newspaper is the preferred source for all </a:t>
            </a:r>
            <a:r>
              <a:rPr lang="en-US" sz="2000" b="1" u="sng" dirty="0"/>
              <a:t>local information</a:t>
            </a:r>
            <a:r>
              <a:rPr lang="en-US" sz="2000" dirty="0"/>
              <a:t> including news about people, events, jobs, businesses or sales and schools.</a:t>
            </a:r>
          </a:p>
          <a:p>
            <a:pPr lvl="0">
              <a:lnSpc>
                <a:spcPct val="120000"/>
              </a:lnSpc>
            </a:pPr>
            <a:r>
              <a:rPr lang="en-US" sz="2000" dirty="0"/>
              <a:t>The printed local newspaper is also the preferred medium for information about </a:t>
            </a:r>
            <a:r>
              <a:rPr lang="en-US" sz="2000" b="1" u="sng" dirty="0"/>
              <a:t>local government programs and initiatives</a:t>
            </a:r>
            <a:r>
              <a:rPr lang="en-US" sz="2000" dirty="0"/>
              <a:t>.</a:t>
            </a:r>
          </a:p>
          <a:p>
            <a:pPr lvl="0">
              <a:lnSpc>
                <a:spcPct val="120000"/>
              </a:lnSpc>
            </a:pPr>
            <a:r>
              <a:rPr lang="en-US" sz="2000" dirty="0"/>
              <a:t>Television and the printed local newspaper are the preferred sources for information about </a:t>
            </a:r>
            <a:r>
              <a:rPr lang="en-US" sz="2000" b="1" u="sng" dirty="0"/>
              <a:t>provincial government programs and initiatives</a:t>
            </a:r>
            <a:r>
              <a:rPr lang="en-US" sz="2000" dirty="0"/>
              <a:t>.</a:t>
            </a:r>
          </a:p>
          <a:p>
            <a:pPr lvl="0">
              <a:lnSpc>
                <a:spcPct val="120000"/>
              </a:lnSpc>
            </a:pPr>
            <a:r>
              <a:rPr lang="en-US" sz="2000" dirty="0"/>
              <a:t>For information about </a:t>
            </a:r>
            <a:r>
              <a:rPr lang="en-US" sz="2000" b="1" u="sng" dirty="0"/>
              <a:t>federal government programs and initiatives</a:t>
            </a:r>
            <a:r>
              <a:rPr lang="en-US" sz="2000" dirty="0"/>
              <a:t>, television is the preferred medium followed by the printed local newspaper and web search almost equally</a:t>
            </a:r>
            <a:r>
              <a:rPr lang="en-US" sz="2000" dirty="0" smtClean="0"/>
              <a:t>.</a:t>
            </a:r>
            <a:endParaRPr lang="en-US" sz="2000" dirty="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256077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Newspapers/Websites</a:t>
            </a:r>
            <a:endParaRPr lang="en-US" dirty="0"/>
          </a:p>
        </p:txBody>
      </p:sp>
      <p:sp>
        <p:nvSpPr>
          <p:cNvPr id="3" name="Content Placeholder 2"/>
          <p:cNvSpPr>
            <a:spLocks noGrp="1"/>
          </p:cNvSpPr>
          <p:nvPr>
            <p:ph idx="1"/>
          </p:nvPr>
        </p:nvSpPr>
        <p:spPr/>
        <p:txBody>
          <a:bodyPr>
            <a:noAutofit/>
          </a:bodyPr>
          <a:lstStyle/>
          <a:p>
            <a:pPr lvl="0"/>
            <a:r>
              <a:rPr lang="en-US" sz="2200" dirty="0"/>
              <a:t>60% or more of the respondents receive the printed local newspaper at home.</a:t>
            </a:r>
          </a:p>
          <a:p>
            <a:pPr lvl="0"/>
            <a:r>
              <a:rPr lang="en-US" sz="2200" dirty="0"/>
              <a:t>But 80% read a typical issue of the printed local newspaper weekly.</a:t>
            </a:r>
          </a:p>
          <a:p>
            <a:pPr lvl="0"/>
            <a:r>
              <a:rPr lang="en-US" sz="2200" dirty="0"/>
              <a:t>Older people tend to read it more than younger people. </a:t>
            </a:r>
          </a:p>
          <a:p>
            <a:pPr lvl="0"/>
            <a:r>
              <a:rPr lang="en-US" sz="2200" dirty="0"/>
              <a:t>Younger people spend less time with it than do older folks.</a:t>
            </a:r>
          </a:p>
          <a:p>
            <a:pPr lvl="0"/>
            <a:r>
              <a:rPr lang="en-US" sz="2200" dirty="0"/>
              <a:t>The average time spent reading the printed local newspaper is 22 minutes per issue. </a:t>
            </a:r>
          </a:p>
          <a:p>
            <a:pPr lvl="0"/>
            <a:r>
              <a:rPr lang="en-US" sz="2200" dirty="0"/>
              <a:t>The typical issue has an average of 1.5 readers per household.</a:t>
            </a:r>
          </a:p>
          <a:p>
            <a:pPr lvl="0"/>
            <a:r>
              <a:rPr lang="en-US" sz="2200" dirty="0"/>
              <a:t>16% of respondents also visit the local newspaper’s website weekly spending almost 20 minutes on the site</a:t>
            </a:r>
            <a:r>
              <a:rPr lang="en-US" sz="2200" dirty="0" smtClean="0"/>
              <a:t>.</a:t>
            </a:r>
            <a:endParaRPr lang="en-US" sz="2200" dirty="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1942548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Media</a:t>
            </a:r>
            <a:endParaRPr lang="en-US" dirty="0"/>
          </a:p>
        </p:txBody>
      </p:sp>
      <p:sp>
        <p:nvSpPr>
          <p:cNvPr id="3" name="Content Placeholder 2"/>
          <p:cNvSpPr>
            <a:spLocks noGrp="1"/>
          </p:cNvSpPr>
          <p:nvPr>
            <p:ph idx="1"/>
          </p:nvPr>
        </p:nvSpPr>
        <p:spPr/>
        <p:txBody>
          <a:bodyPr>
            <a:normAutofit fontScale="62500" lnSpcReduction="20000"/>
          </a:bodyPr>
          <a:lstStyle/>
          <a:p>
            <a:pPr lvl="0">
              <a:lnSpc>
                <a:spcPct val="120000"/>
              </a:lnSpc>
              <a:spcBef>
                <a:spcPts val="600"/>
              </a:spcBef>
            </a:pPr>
            <a:r>
              <a:rPr lang="en-US" dirty="0"/>
              <a:t>15% of respondents have no internet access.</a:t>
            </a:r>
          </a:p>
          <a:p>
            <a:pPr lvl="0">
              <a:lnSpc>
                <a:spcPct val="120000"/>
              </a:lnSpc>
              <a:spcBef>
                <a:spcPts val="600"/>
              </a:spcBef>
            </a:pPr>
            <a:r>
              <a:rPr lang="en-US" dirty="0"/>
              <a:t>While significant numbers of people are involved in various online activities, for many of these activities half or more say their internet connection impacts their level of involvement.</a:t>
            </a:r>
          </a:p>
          <a:p>
            <a:pPr lvl="0">
              <a:lnSpc>
                <a:spcPct val="120000"/>
              </a:lnSpc>
              <a:spcBef>
                <a:spcPts val="600"/>
              </a:spcBef>
            </a:pPr>
            <a:r>
              <a:rPr lang="en-US" dirty="0"/>
              <a:t>Except for research, older people participate in online activities to a significantly lesser extent than do those under 45.</a:t>
            </a:r>
          </a:p>
          <a:p>
            <a:pPr lvl="0">
              <a:lnSpc>
                <a:spcPct val="120000"/>
              </a:lnSpc>
              <a:spcBef>
                <a:spcPts val="600"/>
              </a:spcBef>
            </a:pPr>
            <a:r>
              <a:rPr lang="en-US" dirty="0"/>
              <a:t>The most important activities for people with internet connection are email, texting and researching products and services.</a:t>
            </a:r>
          </a:p>
          <a:p>
            <a:pPr lvl="0">
              <a:lnSpc>
                <a:spcPct val="120000"/>
              </a:lnSpc>
              <a:spcBef>
                <a:spcPts val="600"/>
              </a:spcBef>
            </a:pPr>
            <a:r>
              <a:rPr lang="en-US" dirty="0"/>
              <a:t>Again, with the exception of email and texting, all activities are significantly less important to those aged 55 or older than to younger respondents.</a:t>
            </a:r>
          </a:p>
          <a:p>
            <a:pPr lvl="0">
              <a:lnSpc>
                <a:spcPct val="120000"/>
              </a:lnSpc>
              <a:spcBef>
                <a:spcPts val="600"/>
              </a:spcBef>
            </a:pPr>
            <a:r>
              <a:rPr lang="en-US" dirty="0"/>
              <a:t>The vast majority of online participants spend 15 minutes per day or less on any one activity.</a:t>
            </a:r>
          </a:p>
          <a:p>
            <a:pPr>
              <a:lnSpc>
                <a:spcPct val="120000"/>
              </a:lnSpc>
              <a:spcBef>
                <a:spcPts val="600"/>
              </a:spcBef>
            </a:pPr>
            <a:endParaRPr lang="en-US" dirty="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384018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  Print</a:t>
            </a:r>
            <a:endParaRPr lang="en-US" dirty="0"/>
          </a:p>
        </p:txBody>
      </p:sp>
      <p:sp>
        <p:nvSpPr>
          <p:cNvPr id="3" name="Content Placeholder 2"/>
          <p:cNvSpPr>
            <a:spLocks noGrp="1"/>
          </p:cNvSpPr>
          <p:nvPr>
            <p:ph idx="1"/>
          </p:nvPr>
        </p:nvSpPr>
        <p:spPr/>
        <p:txBody>
          <a:bodyPr>
            <a:noAutofit/>
          </a:bodyPr>
          <a:lstStyle/>
          <a:p>
            <a:pPr lvl="0">
              <a:lnSpc>
                <a:spcPct val="120000"/>
              </a:lnSpc>
              <a:spcBef>
                <a:spcPts val="600"/>
              </a:spcBef>
            </a:pPr>
            <a:r>
              <a:rPr lang="en-US" sz="2400" dirty="0"/>
              <a:t>More than 2 in 5 respondents find ads in the printed local newspaper useful.</a:t>
            </a:r>
          </a:p>
          <a:p>
            <a:pPr lvl="0">
              <a:lnSpc>
                <a:spcPct val="120000"/>
              </a:lnSpc>
              <a:spcBef>
                <a:spcPts val="600"/>
              </a:spcBef>
            </a:pPr>
            <a:r>
              <a:rPr lang="en-US" sz="2400" dirty="0"/>
              <a:t>Ads in the printed local community newspaper were said to be more likely than ads in other media to inspire action for all the products and services tested.</a:t>
            </a:r>
          </a:p>
          <a:p>
            <a:pPr lvl="0">
              <a:lnSpc>
                <a:spcPct val="120000"/>
              </a:lnSpc>
              <a:spcBef>
                <a:spcPts val="600"/>
              </a:spcBef>
            </a:pPr>
            <a:r>
              <a:rPr lang="en-US" sz="2400" dirty="0"/>
              <a:t>In particular, ads in the printed local newspaper produced more action than did online ads in every respect except going online for more information. In the latter case printed and online ads were almost equal in their impact.</a:t>
            </a:r>
          </a:p>
          <a:p>
            <a:pPr>
              <a:lnSpc>
                <a:spcPct val="120000"/>
              </a:lnSpc>
              <a:spcBef>
                <a:spcPts val="600"/>
              </a:spcBef>
            </a:pPr>
            <a:endParaRPr lang="en-US" sz="2400" dirty="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1244316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 Digital</a:t>
            </a:r>
            <a:endParaRPr lang="en-US" dirty="0"/>
          </a:p>
        </p:txBody>
      </p:sp>
      <p:sp>
        <p:nvSpPr>
          <p:cNvPr id="3" name="Content Placeholder 2"/>
          <p:cNvSpPr>
            <a:spLocks noGrp="1"/>
          </p:cNvSpPr>
          <p:nvPr>
            <p:ph idx="1"/>
          </p:nvPr>
        </p:nvSpPr>
        <p:spPr/>
        <p:txBody>
          <a:bodyPr>
            <a:noAutofit/>
          </a:bodyPr>
          <a:lstStyle/>
          <a:p>
            <a:pPr lvl="0"/>
            <a:r>
              <a:rPr lang="en-US" sz="2600" dirty="0"/>
              <a:t>80% of respondents ignore, don’t notice or are annoyed by ads on websites.</a:t>
            </a:r>
          </a:p>
          <a:p>
            <a:pPr lvl="0"/>
            <a:r>
              <a:rPr lang="en-US" sz="2600" dirty="0"/>
              <a:t>Up to 30% of respondents use an ad blocker to avoid digital advertising.</a:t>
            </a:r>
          </a:p>
          <a:p>
            <a:pPr lvl="0"/>
            <a:r>
              <a:rPr lang="en-US" sz="2600" dirty="0"/>
              <a:t>While fewer than 40% of respondents occasionally click on digital ads intentionally, almost 60% say they occasionally do this accidentally.</a:t>
            </a:r>
          </a:p>
          <a:p>
            <a:pPr lvl="0"/>
            <a:r>
              <a:rPr lang="en-US" sz="2600" dirty="0"/>
              <a:t>Irrelevance, privacy and security were the most common reasons for respondents to avoid clicking on digital ads.</a:t>
            </a:r>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145031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and Trust</a:t>
            </a:r>
            <a:endParaRPr lang="en-US" dirty="0"/>
          </a:p>
        </p:txBody>
      </p:sp>
      <p:sp>
        <p:nvSpPr>
          <p:cNvPr id="3" name="Content Placeholder 2"/>
          <p:cNvSpPr>
            <a:spLocks noGrp="1"/>
          </p:cNvSpPr>
          <p:nvPr>
            <p:ph idx="1"/>
          </p:nvPr>
        </p:nvSpPr>
        <p:spPr>
          <a:xfrm>
            <a:off x="457200" y="1371600"/>
            <a:ext cx="8229600" cy="4495800"/>
          </a:xfrm>
        </p:spPr>
        <p:txBody>
          <a:bodyPr>
            <a:normAutofit/>
          </a:bodyPr>
          <a:lstStyle/>
          <a:p>
            <a:r>
              <a:rPr lang="en-US" dirty="0" smtClean="0"/>
              <a:t>Local newspaper readers are engaged with content.</a:t>
            </a:r>
          </a:p>
          <a:p>
            <a:r>
              <a:rPr lang="en-US" dirty="0" smtClean="0"/>
              <a:t>Trusted content leads to trust in advertising.</a:t>
            </a:r>
            <a:endParaRPr lang="en-US" dirty="0"/>
          </a:p>
          <a:p>
            <a:r>
              <a:rPr lang="en-US" dirty="0" smtClean="0"/>
              <a:t>Ad engagement increases in trusted environments.</a:t>
            </a:r>
          </a:p>
          <a:p>
            <a:r>
              <a:rPr lang="en-CA" dirty="0" smtClean="0"/>
              <a:t>Stronger trust in content </a:t>
            </a:r>
            <a:r>
              <a:rPr lang="en-CA" dirty="0"/>
              <a:t>and advertising </a:t>
            </a:r>
            <a:r>
              <a:rPr lang="en-CA" dirty="0" smtClean="0"/>
              <a:t>leads to higher likelihood to purchase.</a:t>
            </a:r>
            <a:endParaRPr lang="en-US" dirty="0" smtClean="0"/>
          </a:p>
          <a:p>
            <a:endParaRPr lang="en-US" dirty="0"/>
          </a:p>
        </p:txBody>
      </p:sp>
    </p:spTree>
    <p:extLst>
      <p:ext uri="{BB962C8B-B14F-4D97-AF65-F5344CB8AC3E}">
        <p14:creationId xmlns:p14="http://schemas.microsoft.com/office/powerpoint/2010/main" val="323243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Engaged with Content</a:t>
            </a:r>
            <a:endParaRPr lang="en-US" dirty="0"/>
          </a:p>
        </p:txBody>
      </p:sp>
      <p:sp>
        <p:nvSpPr>
          <p:cNvPr id="3" name="Content Placeholder 2"/>
          <p:cNvSpPr>
            <a:spLocks noGrp="1"/>
          </p:cNvSpPr>
          <p:nvPr>
            <p:ph idx="1"/>
          </p:nvPr>
        </p:nvSpPr>
        <p:spPr>
          <a:xfrm>
            <a:off x="457200" y="1371600"/>
            <a:ext cx="8001000" cy="4495800"/>
          </a:xfrm>
        </p:spPr>
        <p:txBody>
          <a:bodyPr/>
          <a:lstStyle/>
          <a:p>
            <a:r>
              <a:rPr lang="en-US" b="1" dirty="0" smtClean="0"/>
              <a:t>Local news </a:t>
            </a:r>
            <a:r>
              <a:rPr lang="en-US" dirty="0" smtClean="0"/>
              <a:t>is most important to Albertans.</a:t>
            </a:r>
          </a:p>
          <a:p>
            <a:r>
              <a:rPr lang="en-US" b="1" dirty="0" smtClean="0"/>
              <a:t>Eight in ten </a:t>
            </a:r>
            <a:r>
              <a:rPr lang="en-US" dirty="0" smtClean="0"/>
              <a:t>Albertans spend the same amount of time or more with news (compared to 2 years ago).</a:t>
            </a:r>
          </a:p>
          <a:p>
            <a:r>
              <a:rPr lang="en-US" dirty="0" smtClean="0"/>
              <a:t>Printed community newspapers are the </a:t>
            </a:r>
            <a:r>
              <a:rPr lang="en-US" b="1" dirty="0" smtClean="0"/>
              <a:t>preferred medium </a:t>
            </a:r>
            <a:r>
              <a:rPr lang="en-US" dirty="0" smtClean="0"/>
              <a:t>for local information that matters to Albertans.</a:t>
            </a:r>
            <a:endParaRPr lang="en-US" dirty="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67713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024"/>
            <a:ext cx="7480300" cy="1104642"/>
          </a:xfrm>
        </p:spPr>
        <p:txBody>
          <a:bodyPr>
            <a:normAutofit fontScale="90000"/>
          </a:bodyPr>
          <a:lstStyle/>
          <a:p>
            <a:r>
              <a:rPr lang="en-US" dirty="0" smtClean="0"/>
              <a:t>Albertans Prefer to Receive Local Information in Printed Newspapers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2929248"/>
              </p:ext>
            </p:extLst>
          </p:nvPr>
        </p:nvGraphicFramePr>
        <p:xfrm>
          <a:off x="228600" y="1104900"/>
          <a:ext cx="8839200"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F523E469-1B25-4D98-A866-06615B545157}"/>
              </a:ext>
            </a:extLst>
          </p:cNvPr>
          <p:cNvSpPr txBox="1"/>
          <p:nvPr/>
        </p:nvSpPr>
        <p:spPr>
          <a:xfrm>
            <a:off x="0" y="6096000"/>
            <a:ext cx="5867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t>Q. Please tell me which of the following media is your preferred medium to receive this</a:t>
            </a:r>
            <a:r>
              <a:rPr kumimoji="0" lang="en-US" sz="12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mn-cs"/>
              </a:rPr>
              <a:t> </a:t>
            </a:r>
            <a:r>
              <a:rPr lang="en-US" sz="1200" dirty="0"/>
              <a:t>type of information.</a:t>
            </a:r>
          </a:p>
        </p:txBody>
      </p:sp>
      <p:sp>
        <p:nvSpPr>
          <p:cNvPr id="6" name="TextBox 5">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
        <p:nvSpPr>
          <p:cNvPr id="7" name="TextBox 6"/>
          <p:cNvSpPr txBox="1"/>
          <p:nvPr/>
        </p:nvSpPr>
        <p:spPr>
          <a:xfrm>
            <a:off x="8752630" y="1143000"/>
            <a:ext cx="389850" cy="369332"/>
          </a:xfrm>
          <a:prstGeom prst="rect">
            <a:avLst/>
          </a:prstGeom>
          <a:noFill/>
        </p:spPr>
        <p:txBody>
          <a:bodyPr wrap="none" rtlCol="0">
            <a:spAutoFit/>
          </a:bodyPr>
          <a:lstStyle/>
          <a:p>
            <a:r>
              <a:rPr lang="en-US" b="1" dirty="0" smtClean="0"/>
              <a:t>%</a:t>
            </a:r>
            <a:endParaRPr lang="en-US" b="1" dirty="0"/>
          </a:p>
        </p:txBody>
      </p:sp>
    </p:spTree>
    <p:extLst>
      <p:ext uri="{BB962C8B-B14F-4D97-AF65-F5344CB8AC3E}">
        <p14:creationId xmlns:p14="http://schemas.microsoft.com/office/powerpoint/2010/main" val="48220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in News and Advertising</a:t>
            </a:r>
            <a:endParaRPr lang="en-US" dirty="0"/>
          </a:p>
        </p:txBody>
      </p:sp>
      <p:sp>
        <p:nvSpPr>
          <p:cNvPr id="3" name="Content Placeholder 2"/>
          <p:cNvSpPr>
            <a:spLocks noGrp="1"/>
          </p:cNvSpPr>
          <p:nvPr>
            <p:ph idx="1"/>
          </p:nvPr>
        </p:nvSpPr>
        <p:spPr>
          <a:xfrm>
            <a:off x="457200" y="1447800"/>
            <a:ext cx="8229600" cy="4419600"/>
          </a:xfrm>
        </p:spPr>
        <p:txBody>
          <a:bodyPr/>
          <a:lstStyle/>
          <a:p>
            <a:r>
              <a:rPr lang="en-US" dirty="0"/>
              <a:t>Trusted content leads to trust in advertising</a:t>
            </a:r>
            <a:r>
              <a:rPr lang="en-US" dirty="0" smtClean="0"/>
              <a:t>.</a:t>
            </a:r>
          </a:p>
          <a:p>
            <a:r>
              <a:rPr lang="en-US" dirty="0" smtClean="0"/>
              <a:t>Printed community newspapers have the highest overall level of trust of all media</a:t>
            </a:r>
            <a:endParaRPr lang="en-US" dirty="0"/>
          </a:p>
          <a:p>
            <a:pPr lvl="1"/>
            <a:r>
              <a:rPr lang="en-US" b="1" dirty="0" smtClean="0"/>
              <a:t>79%</a:t>
            </a:r>
            <a:r>
              <a:rPr lang="en-US" dirty="0" smtClean="0"/>
              <a:t> of Albertans trust print community newspapers for news and advertising.</a:t>
            </a:r>
          </a:p>
          <a:p>
            <a:r>
              <a:rPr lang="en-US" dirty="0" smtClean="0"/>
              <a:t>Social media and general websites have lowest levels of trust among Albertans.</a:t>
            </a:r>
            <a:endParaRPr lang="en-US" dirty="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277690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Kelly Levson\Documents\A - Presentations\Presentation Images\Stock Photos\shutterstock_7863301 (Mob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1393371"/>
            <a:ext cx="914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200" dirty="0" smtClean="0"/>
              <a:t>Printed Community Newspapers Trusted Most for News and Advertising</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8769342"/>
              </p:ext>
            </p:extLst>
          </p:nvPr>
        </p:nvGraphicFramePr>
        <p:xfrm>
          <a:off x="609600" y="1202871"/>
          <a:ext cx="8229600" cy="47625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xmlns="" id="{032351B1-8014-4356-BD63-1E5434A90D14}"/>
              </a:ext>
            </a:extLst>
          </p:cNvPr>
          <p:cNvSpPr txBox="1"/>
          <p:nvPr/>
        </p:nvSpPr>
        <p:spPr>
          <a:xfrm>
            <a:off x="0" y="6096000"/>
            <a:ext cx="6553200" cy="461665"/>
          </a:xfrm>
          <a:prstGeom prst="rect">
            <a:avLst/>
          </a:prstGeom>
          <a:noFill/>
        </p:spPr>
        <p:txBody>
          <a:bodyPr wrap="square" rtlCol="0">
            <a:spAutoFit/>
          </a:bodyPr>
          <a:lstStyle/>
          <a:p>
            <a:r>
              <a:rPr lang="en-US" sz="1200" dirty="0"/>
              <a:t>Q. For each medium’s news and advertising, please tell me whether you trust it very much, somewhat, neither trust nor distrust it, distrust it somewhat or distrust it very much.</a:t>
            </a:r>
          </a:p>
        </p:txBody>
      </p:sp>
      <p:sp>
        <p:nvSpPr>
          <p:cNvPr id="7" name="TextBox 6">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4596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Print Newspaper Ads Drive Action</a:t>
            </a:r>
            <a:endParaRPr lang="en-US" dirty="0"/>
          </a:p>
        </p:txBody>
      </p:sp>
      <p:sp>
        <p:nvSpPr>
          <p:cNvPr id="3" name="Content Placeholder 2"/>
          <p:cNvSpPr>
            <a:spLocks noGrp="1"/>
          </p:cNvSpPr>
          <p:nvPr>
            <p:ph idx="1"/>
          </p:nvPr>
        </p:nvSpPr>
        <p:spPr>
          <a:xfrm>
            <a:off x="457200" y="1219200"/>
            <a:ext cx="8229600" cy="4648200"/>
          </a:xfrm>
        </p:spPr>
        <p:txBody>
          <a:bodyPr>
            <a:normAutofit fontScale="92500" lnSpcReduction="10000"/>
          </a:bodyPr>
          <a:lstStyle/>
          <a:p>
            <a:pPr marL="0" indent="0">
              <a:buNone/>
            </a:pPr>
            <a:r>
              <a:rPr lang="en-US" b="1" dirty="0" smtClean="0"/>
              <a:t>Want to inspire Albertans to take action?</a:t>
            </a:r>
          </a:p>
          <a:p>
            <a:pPr marL="0" indent="0">
              <a:buNone/>
            </a:pPr>
            <a:r>
              <a:rPr lang="en-US" dirty="0" smtClean="0"/>
              <a:t>Printed local newspaper ads are the most effective medium in </a:t>
            </a:r>
            <a:r>
              <a:rPr lang="en-US" b="1" dirty="0" smtClean="0">
                <a:solidFill>
                  <a:srgbClr val="16A985"/>
                </a:solidFill>
              </a:rPr>
              <a:t>6 of 8 </a:t>
            </a:r>
            <a:r>
              <a:rPr lang="en-US" dirty="0" smtClean="0"/>
              <a:t>categories.</a:t>
            </a:r>
          </a:p>
          <a:p>
            <a:pPr marL="0" indent="0">
              <a:buNone/>
            </a:pPr>
            <a:r>
              <a:rPr lang="en-US" dirty="0" smtClean="0"/>
              <a:t>Newspapers are most effective in:</a:t>
            </a:r>
          </a:p>
          <a:p>
            <a:pPr marL="971550" lvl="1" indent="-514350">
              <a:buFont typeface="+mj-lt"/>
              <a:buAutoNum type="arabicPeriod"/>
            </a:pPr>
            <a:r>
              <a:rPr lang="en-US" dirty="0" smtClean="0"/>
              <a:t>Automotive </a:t>
            </a:r>
          </a:p>
          <a:p>
            <a:pPr marL="971550" lvl="1" indent="-514350">
              <a:buFont typeface="+mj-lt"/>
              <a:buAutoNum type="arabicPeriod"/>
            </a:pPr>
            <a:r>
              <a:rPr lang="en-US" dirty="0" smtClean="0"/>
              <a:t>Health &amp; Wellness</a:t>
            </a:r>
          </a:p>
          <a:p>
            <a:pPr marL="971550" lvl="1" indent="-514350">
              <a:buFont typeface="+mj-lt"/>
              <a:buAutoNum type="arabicPeriod"/>
            </a:pPr>
            <a:r>
              <a:rPr lang="en-US" dirty="0" smtClean="0"/>
              <a:t>Agriculture</a:t>
            </a:r>
          </a:p>
          <a:p>
            <a:pPr marL="971550" lvl="1" indent="-514350">
              <a:buFont typeface="+mj-lt"/>
              <a:buAutoNum type="arabicPeriod"/>
            </a:pPr>
            <a:r>
              <a:rPr lang="en-US" dirty="0" smtClean="0"/>
              <a:t>Real Estate</a:t>
            </a:r>
          </a:p>
          <a:p>
            <a:pPr marL="971550" lvl="1" indent="-514350">
              <a:buFont typeface="+mj-lt"/>
              <a:buAutoNum type="arabicPeriod"/>
            </a:pPr>
            <a:r>
              <a:rPr lang="en-US" dirty="0" smtClean="0"/>
              <a:t>Community Services</a:t>
            </a:r>
          </a:p>
          <a:p>
            <a:pPr marL="971550" lvl="1" indent="-514350">
              <a:buFont typeface="+mj-lt"/>
              <a:buAutoNum type="arabicPeriod"/>
            </a:pPr>
            <a:r>
              <a:rPr lang="en-US" dirty="0" smtClean="0"/>
              <a:t>Government Programs/Services</a:t>
            </a:r>
          </a:p>
          <a:p>
            <a:endParaRPr lang="en-US" dirty="0"/>
          </a:p>
        </p:txBody>
      </p:sp>
      <p:sp>
        <p:nvSpPr>
          <p:cNvPr id="4" name="TextBox 3">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pic>
        <p:nvPicPr>
          <p:cNvPr id="4098" name="Picture 2" descr="C:\Users\Kelly Levson\Documents\A - Presentations\Presentation Images\NNW_2018\NMC Images\mike-ackerman-313942-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87" t="14048" r="12053" b="714"/>
          <a:stretch/>
        </p:blipFill>
        <p:spPr bwMode="auto">
          <a:xfrm>
            <a:off x="5867400" y="3276600"/>
            <a:ext cx="3276600" cy="194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5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024"/>
            <a:ext cx="8001000" cy="822166"/>
          </a:xfrm>
        </p:spPr>
        <p:txBody>
          <a:bodyPr>
            <a:normAutofit/>
          </a:bodyPr>
          <a:lstStyle/>
          <a:p>
            <a:r>
              <a:rPr lang="en-US" sz="3400" dirty="0"/>
              <a:t>Printed Newspaper Ads Inspire 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6954669"/>
              </p:ext>
            </p:extLst>
          </p:nvPr>
        </p:nvGraphicFramePr>
        <p:xfrm>
          <a:off x="533400" y="1173480"/>
          <a:ext cx="8305800" cy="4693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124200"/>
                <a:gridCol w="1447800"/>
                <a:gridCol w="1295400"/>
                <a:gridCol w="1295400"/>
                <a:gridCol w="1143000"/>
              </a:tblGrid>
              <a:tr h="477047">
                <a:tc>
                  <a:txBody>
                    <a:bodyPr/>
                    <a:lstStyle/>
                    <a:p>
                      <a:pPr>
                        <a:lnSpc>
                          <a:spcPts val="1200"/>
                        </a:lnSpc>
                      </a:pPr>
                      <a:r>
                        <a:rPr lang="en-US" sz="1400" dirty="0" smtClean="0"/>
                        <a:t>Ad Type</a:t>
                      </a:r>
                      <a:endParaRPr lang="en-US" sz="1400" dirty="0"/>
                    </a:p>
                  </a:txBody>
                  <a:tcPr anchor="ctr"/>
                </a:tc>
                <a:tc>
                  <a:txBody>
                    <a:bodyPr/>
                    <a:lstStyle/>
                    <a:p>
                      <a:pPr algn="ctr">
                        <a:lnSpc>
                          <a:spcPct val="100000"/>
                        </a:lnSpc>
                      </a:pPr>
                      <a:r>
                        <a:rPr lang="en-US" sz="1600" dirty="0" smtClean="0"/>
                        <a:t>Automotive</a:t>
                      </a:r>
                      <a:endParaRPr lang="en-US" sz="1600" dirty="0"/>
                    </a:p>
                  </a:txBody>
                  <a:tcPr anchor="ctr"/>
                </a:tc>
                <a:tc>
                  <a:txBody>
                    <a:bodyPr/>
                    <a:lstStyle/>
                    <a:p>
                      <a:pPr algn="ctr">
                        <a:lnSpc>
                          <a:spcPct val="100000"/>
                        </a:lnSpc>
                      </a:pPr>
                      <a:r>
                        <a:rPr lang="en-US" sz="1600" dirty="0" smtClean="0"/>
                        <a:t>Food &amp; Grocery</a:t>
                      </a:r>
                      <a:endParaRPr lang="en-US" sz="1600" dirty="0"/>
                    </a:p>
                  </a:txBody>
                  <a:tcPr anchor="ctr"/>
                </a:tc>
                <a:tc>
                  <a:txBody>
                    <a:bodyPr/>
                    <a:lstStyle/>
                    <a:p>
                      <a:pPr algn="ctr">
                        <a:lnSpc>
                          <a:spcPct val="100000"/>
                        </a:lnSpc>
                      </a:pPr>
                      <a:r>
                        <a:rPr lang="en-US" sz="1600" dirty="0" smtClean="0"/>
                        <a:t>Health &amp; Wellness</a:t>
                      </a:r>
                      <a:endParaRPr lang="en-US" sz="1600" dirty="0"/>
                    </a:p>
                  </a:txBody>
                  <a:tcPr anchor="ctr"/>
                </a:tc>
                <a:tc>
                  <a:txBody>
                    <a:bodyPr/>
                    <a:lstStyle/>
                    <a:p>
                      <a:pPr algn="ctr">
                        <a:lnSpc>
                          <a:spcPct val="100000"/>
                        </a:lnSpc>
                      </a:pPr>
                      <a:r>
                        <a:rPr lang="en-US" sz="1600" dirty="0" smtClean="0"/>
                        <a:t>Retail Stores</a:t>
                      </a:r>
                      <a:endParaRPr lang="en-US" sz="1600" dirty="0"/>
                    </a:p>
                  </a:txBody>
                  <a:tcPr anchor="ctr"/>
                </a:tc>
              </a:tr>
              <a:tr h="361153">
                <a:tc>
                  <a:txBody>
                    <a:bodyPr/>
                    <a:lstStyle/>
                    <a:p>
                      <a:pPr>
                        <a:lnSpc>
                          <a:spcPct val="150000"/>
                        </a:lnSpc>
                      </a:pPr>
                      <a:r>
                        <a:rPr lang="en-US" sz="2000" b="1" dirty="0" smtClean="0"/>
                        <a:t>Printed local </a:t>
                      </a:r>
                      <a:r>
                        <a:rPr lang="en-US" sz="2000" b="1" dirty="0"/>
                        <a:t>newspaper</a:t>
                      </a:r>
                    </a:p>
                  </a:txBody>
                  <a:tcPr/>
                </a:tc>
                <a:tc>
                  <a:txBody>
                    <a:bodyPr/>
                    <a:lstStyle/>
                    <a:p>
                      <a:pPr algn="ctr">
                        <a:lnSpc>
                          <a:spcPct val="150000"/>
                        </a:lnSpc>
                      </a:pPr>
                      <a:r>
                        <a:rPr lang="en-US" sz="2000" b="1" dirty="0" smtClean="0"/>
                        <a:t>27%</a:t>
                      </a:r>
                      <a:endParaRPr lang="en-US" sz="2000" b="1" dirty="0"/>
                    </a:p>
                  </a:txBody>
                  <a:tcPr/>
                </a:tc>
                <a:tc>
                  <a:txBody>
                    <a:bodyPr/>
                    <a:lstStyle/>
                    <a:p>
                      <a:pPr algn="ctr">
                        <a:lnSpc>
                          <a:spcPct val="150000"/>
                        </a:lnSpc>
                      </a:pPr>
                      <a:r>
                        <a:rPr lang="en-US" sz="1800" b="0" dirty="0" smtClean="0"/>
                        <a:t>29%</a:t>
                      </a:r>
                      <a:endParaRPr lang="en-US" sz="1800" b="0" dirty="0"/>
                    </a:p>
                  </a:txBody>
                  <a:tcPr/>
                </a:tc>
                <a:tc>
                  <a:txBody>
                    <a:bodyPr/>
                    <a:lstStyle/>
                    <a:p>
                      <a:pPr algn="ctr">
                        <a:lnSpc>
                          <a:spcPct val="150000"/>
                        </a:lnSpc>
                      </a:pPr>
                      <a:r>
                        <a:rPr lang="en-US" sz="2000" b="1" dirty="0" smtClean="0"/>
                        <a:t>28%</a:t>
                      </a:r>
                      <a:endParaRPr lang="en-US" sz="1800" b="1" dirty="0"/>
                    </a:p>
                  </a:txBody>
                  <a:tcPr/>
                </a:tc>
                <a:tc>
                  <a:txBody>
                    <a:bodyPr/>
                    <a:lstStyle/>
                    <a:p>
                      <a:pPr algn="ctr">
                        <a:lnSpc>
                          <a:spcPct val="150000"/>
                        </a:lnSpc>
                      </a:pPr>
                      <a:r>
                        <a:rPr lang="en-US" sz="1800" b="0" dirty="0" smtClean="0"/>
                        <a:t>30%</a:t>
                      </a:r>
                      <a:endParaRPr lang="en-US" sz="1800" b="0" dirty="0"/>
                    </a:p>
                  </a:txBody>
                  <a:tcPr/>
                </a:tc>
              </a:tr>
              <a:tr h="304800">
                <a:tc>
                  <a:txBody>
                    <a:bodyPr/>
                    <a:lstStyle/>
                    <a:p>
                      <a:pPr>
                        <a:lnSpc>
                          <a:spcPct val="150000"/>
                        </a:lnSpc>
                      </a:pPr>
                      <a:r>
                        <a:rPr lang="en-US" sz="1800" dirty="0"/>
                        <a:t>Flyers</a:t>
                      </a:r>
                    </a:p>
                  </a:txBody>
                  <a:tcPr/>
                </a:tc>
                <a:tc>
                  <a:txBody>
                    <a:bodyPr/>
                    <a:lstStyle/>
                    <a:p>
                      <a:pPr algn="ctr">
                        <a:lnSpc>
                          <a:spcPct val="150000"/>
                        </a:lnSpc>
                      </a:pPr>
                      <a:r>
                        <a:rPr lang="en-US" sz="1800" dirty="0" smtClean="0"/>
                        <a:t>18%</a:t>
                      </a:r>
                      <a:endParaRPr lang="en-US" sz="1800" dirty="0"/>
                    </a:p>
                  </a:txBody>
                  <a:tcPr/>
                </a:tc>
                <a:tc>
                  <a:txBody>
                    <a:bodyPr/>
                    <a:lstStyle/>
                    <a:p>
                      <a:pPr algn="ctr">
                        <a:lnSpc>
                          <a:spcPct val="150000"/>
                        </a:lnSpc>
                      </a:pPr>
                      <a:r>
                        <a:rPr lang="en-US" sz="2000" b="1" dirty="0" smtClean="0"/>
                        <a:t>48%</a:t>
                      </a:r>
                      <a:endParaRPr lang="en-US" sz="2000" b="1" dirty="0"/>
                    </a:p>
                  </a:txBody>
                  <a:tcPr/>
                </a:tc>
                <a:tc>
                  <a:txBody>
                    <a:bodyPr/>
                    <a:lstStyle/>
                    <a:p>
                      <a:pPr algn="ctr">
                        <a:lnSpc>
                          <a:spcPct val="150000"/>
                        </a:lnSpc>
                      </a:pPr>
                      <a:r>
                        <a:rPr lang="en-US" sz="1800" dirty="0" smtClean="0"/>
                        <a:t>20%</a:t>
                      </a:r>
                      <a:endParaRPr lang="en-US" sz="1800" dirty="0"/>
                    </a:p>
                  </a:txBody>
                  <a:tcPr/>
                </a:tc>
                <a:tc>
                  <a:txBody>
                    <a:bodyPr/>
                    <a:lstStyle/>
                    <a:p>
                      <a:pPr algn="ctr">
                        <a:lnSpc>
                          <a:spcPct val="150000"/>
                        </a:lnSpc>
                      </a:pPr>
                      <a:r>
                        <a:rPr lang="en-US" sz="2000" b="1" dirty="0" smtClean="0"/>
                        <a:t>35%</a:t>
                      </a:r>
                      <a:endParaRPr lang="en-US" sz="2000" b="1" dirty="0"/>
                    </a:p>
                  </a:txBody>
                  <a:tcPr/>
                </a:tc>
              </a:tr>
              <a:tr h="304800">
                <a:tc>
                  <a:txBody>
                    <a:bodyPr/>
                    <a:lstStyle/>
                    <a:p>
                      <a:pPr>
                        <a:lnSpc>
                          <a:spcPct val="150000"/>
                        </a:lnSpc>
                      </a:pPr>
                      <a:r>
                        <a:rPr lang="en-US" sz="1800" dirty="0" smtClean="0"/>
                        <a:t>Social media - video</a:t>
                      </a:r>
                      <a:endParaRPr lang="en-US" sz="1800" dirty="0"/>
                    </a:p>
                  </a:txBody>
                  <a:tcPr/>
                </a:tc>
                <a:tc>
                  <a:txBody>
                    <a:bodyPr/>
                    <a:lstStyle/>
                    <a:p>
                      <a:pPr algn="ctr">
                        <a:lnSpc>
                          <a:spcPct val="150000"/>
                        </a:lnSpc>
                      </a:pPr>
                      <a:r>
                        <a:rPr lang="en-US" sz="1800" dirty="0" smtClean="0"/>
                        <a:t>3%</a:t>
                      </a:r>
                      <a:endParaRPr lang="en-US" sz="1800" dirty="0"/>
                    </a:p>
                  </a:txBody>
                  <a:tcPr/>
                </a:tc>
                <a:tc>
                  <a:txBody>
                    <a:bodyPr/>
                    <a:lstStyle/>
                    <a:p>
                      <a:pPr algn="ctr">
                        <a:lnSpc>
                          <a:spcPct val="150000"/>
                        </a:lnSpc>
                      </a:pPr>
                      <a:r>
                        <a:rPr lang="en-US" sz="1800" dirty="0" smtClean="0"/>
                        <a:t>2%</a:t>
                      </a:r>
                      <a:endParaRPr lang="en-US" sz="1800" dirty="0"/>
                    </a:p>
                  </a:txBody>
                  <a:tcPr/>
                </a:tc>
                <a:tc>
                  <a:txBody>
                    <a:bodyPr/>
                    <a:lstStyle/>
                    <a:p>
                      <a:pPr algn="ctr">
                        <a:lnSpc>
                          <a:spcPct val="150000"/>
                        </a:lnSpc>
                      </a:pPr>
                      <a:r>
                        <a:rPr lang="en-US" sz="1800" dirty="0" smtClean="0"/>
                        <a:t>7%</a:t>
                      </a:r>
                      <a:endParaRPr lang="en-US" sz="1800" dirty="0"/>
                    </a:p>
                  </a:txBody>
                  <a:tcPr/>
                </a:tc>
                <a:tc>
                  <a:txBody>
                    <a:bodyPr/>
                    <a:lstStyle/>
                    <a:p>
                      <a:pPr algn="ctr">
                        <a:lnSpc>
                          <a:spcPct val="150000"/>
                        </a:lnSpc>
                      </a:pPr>
                      <a:r>
                        <a:rPr lang="en-US" sz="1800" dirty="0" smtClean="0"/>
                        <a:t>4%</a:t>
                      </a:r>
                      <a:endParaRPr lang="en-US" sz="1800" dirty="0"/>
                    </a:p>
                  </a:txBody>
                  <a:tcPr/>
                </a:tc>
              </a:tr>
              <a:tr h="381000">
                <a:tc>
                  <a:txBody>
                    <a:bodyPr/>
                    <a:lstStyle/>
                    <a:p>
                      <a:pPr>
                        <a:lnSpc>
                          <a:spcPct val="150000"/>
                        </a:lnSpc>
                      </a:pPr>
                      <a:r>
                        <a:rPr lang="en-US" sz="1800" dirty="0" smtClean="0"/>
                        <a:t>Social media</a:t>
                      </a:r>
                      <a:r>
                        <a:rPr lang="en-US" sz="1800" baseline="0" dirty="0" smtClean="0"/>
                        <a:t> - banner</a:t>
                      </a:r>
                      <a:endParaRPr lang="en-US" sz="1800" dirty="0"/>
                    </a:p>
                  </a:txBody>
                  <a:tcPr/>
                </a:tc>
                <a:tc>
                  <a:txBody>
                    <a:bodyPr/>
                    <a:lstStyle/>
                    <a:p>
                      <a:pPr algn="ctr">
                        <a:lnSpc>
                          <a:spcPct val="150000"/>
                        </a:lnSpc>
                      </a:pPr>
                      <a:r>
                        <a:rPr lang="en-US" sz="1800" dirty="0" smtClean="0"/>
                        <a:t>5%</a:t>
                      </a:r>
                      <a:endParaRPr lang="en-US" sz="1800" dirty="0"/>
                    </a:p>
                  </a:txBody>
                  <a:tcPr/>
                </a:tc>
                <a:tc>
                  <a:txBody>
                    <a:bodyPr/>
                    <a:lstStyle/>
                    <a:p>
                      <a:pPr algn="ctr">
                        <a:lnSpc>
                          <a:spcPct val="150000"/>
                        </a:lnSpc>
                      </a:pPr>
                      <a:r>
                        <a:rPr lang="en-US" sz="1800" dirty="0" smtClean="0"/>
                        <a:t>3%</a:t>
                      </a:r>
                      <a:endParaRPr lang="en-US" sz="1800" dirty="0"/>
                    </a:p>
                  </a:txBody>
                  <a:tcPr/>
                </a:tc>
                <a:tc>
                  <a:txBody>
                    <a:bodyPr/>
                    <a:lstStyle/>
                    <a:p>
                      <a:pPr algn="ctr">
                        <a:lnSpc>
                          <a:spcPct val="150000"/>
                        </a:lnSpc>
                      </a:pPr>
                      <a:r>
                        <a:rPr lang="en-US" sz="1800" dirty="0" smtClean="0"/>
                        <a:t>6%</a:t>
                      </a:r>
                      <a:endParaRPr lang="en-US" sz="1800" dirty="0"/>
                    </a:p>
                  </a:txBody>
                  <a:tcPr/>
                </a:tc>
                <a:tc>
                  <a:txBody>
                    <a:bodyPr/>
                    <a:lstStyle/>
                    <a:p>
                      <a:pPr algn="ctr">
                        <a:lnSpc>
                          <a:spcPct val="150000"/>
                        </a:lnSpc>
                      </a:pPr>
                      <a:r>
                        <a:rPr lang="en-US" sz="1800" dirty="0" smtClean="0"/>
                        <a:t>5%</a:t>
                      </a:r>
                      <a:endParaRPr lang="en-US" sz="1800" dirty="0"/>
                    </a:p>
                  </a:txBody>
                  <a:tcPr/>
                </a:tc>
              </a:tr>
              <a:tr h="374148">
                <a:tc>
                  <a:txBody>
                    <a:bodyPr/>
                    <a:lstStyle/>
                    <a:p>
                      <a:pPr>
                        <a:lnSpc>
                          <a:spcPct val="150000"/>
                        </a:lnSpc>
                      </a:pPr>
                      <a:r>
                        <a:rPr lang="en-US" sz="1800" dirty="0" smtClean="0"/>
                        <a:t>Website video ads</a:t>
                      </a:r>
                      <a:endParaRPr lang="en-US" sz="1800" dirty="0"/>
                    </a:p>
                  </a:txBody>
                  <a:tcPr/>
                </a:tc>
                <a:tc>
                  <a:txBody>
                    <a:bodyPr/>
                    <a:lstStyle/>
                    <a:p>
                      <a:pPr algn="ctr">
                        <a:lnSpc>
                          <a:spcPct val="150000"/>
                        </a:lnSpc>
                      </a:pPr>
                      <a:r>
                        <a:rPr lang="en-US" sz="1800" dirty="0" smtClean="0"/>
                        <a:t>5%</a:t>
                      </a:r>
                      <a:endParaRPr lang="en-US" sz="1800" dirty="0"/>
                    </a:p>
                  </a:txBody>
                  <a:tcPr/>
                </a:tc>
                <a:tc>
                  <a:txBody>
                    <a:bodyPr/>
                    <a:lstStyle/>
                    <a:p>
                      <a:pPr algn="ctr">
                        <a:lnSpc>
                          <a:spcPct val="150000"/>
                        </a:lnSpc>
                      </a:pPr>
                      <a:r>
                        <a:rPr lang="en-US" sz="1800" dirty="0" smtClean="0"/>
                        <a:t>3%</a:t>
                      </a:r>
                      <a:endParaRPr lang="en-US" sz="1800" dirty="0"/>
                    </a:p>
                  </a:txBody>
                  <a:tcPr/>
                </a:tc>
                <a:tc>
                  <a:txBody>
                    <a:bodyPr/>
                    <a:lstStyle/>
                    <a:p>
                      <a:pPr algn="ctr">
                        <a:lnSpc>
                          <a:spcPct val="150000"/>
                        </a:lnSpc>
                      </a:pPr>
                      <a:r>
                        <a:rPr lang="en-US" sz="1800" dirty="0" smtClean="0"/>
                        <a:t>6%</a:t>
                      </a:r>
                      <a:endParaRPr lang="en-US" sz="1800" dirty="0"/>
                    </a:p>
                  </a:txBody>
                  <a:tcPr/>
                </a:tc>
                <a:tc>
                  <a:txBody>
                    <a:bodyPr/>
                    <a:lstStyle/>
                    <a:p>
                      <a:pPr algn="ctr">
                        <a:lnSpc>
                          <a:spcPct val="150000"/>
                        </a:lnSpc>
                      </a:pPr>
                      <a:r>
                        <a:rPr lang="en-US" sz="1800" dirty="0" smtClean="0"/>
                        <a:t>4%</a:t>
                      </a:r>
                      <a:endParaRPr lang="en-US" sz="1800" dirty="0"/>
                    </a:p>
                  </a:txBody>
                  <a:tcPr/>
                </a:tc>
              </a:tr>
              <a:tr h="325632">
                <a:tc>
                  <a:txBody>
                    <a:bodyPr/>
                    <a:lstStyle/>
                    <a:p>
                      <a:pPr>
                        <a:lnSpc>
                          <a:spcPct val="150000"/>
                        </a:lnSpc>
                      </a:pPr>
                      <a:r>
                        <a:rPr lang="en-US" sz="1800" dirty="0" smtClean="0"/>
                        <a:t>Website banner</a:t>
                      </a:r>
                      <a:endParaRPr lang="en-US" sz="1800" dirty="0"/>
                    </a:p>
                  </a:txBody>
                  <a:tcPr/>
                </a:tc>
                <a:tc>
                  <a:txBody>
                    <a:bodyPr/>
                    <a:lstStyle/>
                    <a:p>
                      <a:pPr algn="ctr">
                        <a:lnSpc>
                          <a:spcPct val="150000"/>
                        </a:lnSpc>
                      </a:pPr>
                      <a:r>
                        <a:rPr lang="en-US" sz="1800" dirty="0" smtClean="0"/>
                        <a:t>7%</a:t>
                      </a:r>
                      <a:endParaRPr lang="en-US" sz="1800" dirty="0"/>
                    </a:p>
                  </a:txBody>
                  <a:tcPr/>
                </a:tc>
                <a:tc>
                  <a:txBody>
                    <a:bodyPr/>
                    <a:lstStyle/>
                    <a:p>
                      <a:pPr algn="ctr">
                        <a:lnSpc>
                          <a:spcPct val="150000"/>
                        </a:lnSpc>
                      </a:pPr>
                      <a:r>
                        <a:rPr lang="en-US" sz="1800" dirty="0" smtClean="0"/>
                        <a:t>5%</a:t>
                      </a:r>
                      <a:endParaRPr lang="en-US" sz="1800" dirty="0"/>
                    </a:p>
                  </a:txBody>
                  <a:tcPr/>
                </a:tc>
                <a:tc>
                  <a:txBody>
                    <a:bodyPr/>
                    <a:lstStyle/>
                    <a:p>
                      <a:pPr algn="ctr">
                        <a:lnSpc>
                          <a:spcPct val="150000"/>
                        </a:lnSpc>
                      </a:pPr>
                      <a:r>
                        <a:rPr lang="en-US" sz="1800" dirty="0" smtClean="0"/>
                        <a:t>10%</a:t>
                      </a:r>
                      <a:endParaRPr lang="en-US" sz="1800" dirty="0"/>
                    </a:p>
                  </a:txBody>
                  <a:tcPr/>
                </a:tc>
                <a:tc>
                  <a:txBody>
                    <a:bodyPr/>
                    <a:lstStyle/>
                    <a:p>
                      <a:pPr algn="ctr">
                        <a:lnSpc>
                          <a:spcPct val="150000"/>
                        </a:lnSpc>
                      </a:pPr>
                      <a:r>
                        <a:rPr lang="en-US" sz="1800" dirty="0" smtClean="0"/>
                        <a:t>7%</a:t>
                      </a:r>
                      <a:endParaRPr lang="en-US" sz="1800" dirty="0"/>
                    </a:p>
                  </a:txBody>
                  <a:tcPr/>
                </a:tc>
              </a:tr>
              <a:tr h="304800">
                <a:tc>
                  <a:txBody>
                    <a:bodyPr/>
                    <a:lstStyle/>
                    <a:p>
                      <a:pPr>
                        <a:lnSpc>
                          <a:spcPct val="150000"/>
                        </a:lnSpc>
                      </a:pPr>
                      <a:r>
                        <a:rPr lang="en-US" sz="1800" dirty="0" smtClean="0"/>
                        <a:t>TV commercials</a:t>
                      </a:r>
                      <a:endParaRPr lang="en-US" sz="1800" dirty="0"/>
                    </a:p>
                  </a:txBody>
                  <a:tcPr/>
                </a:tc>
                <a:tc>
                  <a:txBody>
                    <a:bodyPr/>
                    <a:lstStyle/>
                    <a:p>
                      <a:pPr algn="ctr">
                        <a:lnSpc>
                          <a:spcPct val="150000"/>
                        </a:lnSpc>
                      </a:pPr>
                      <a:r>
                        <a:rPr lang="en-US" sz="1800" dirty="0" smtClean="0"/>
                        <a:t>16%</a:t>
                      </a:r>
                      <a:endParaRPr lang="en-US" sz="1800" dirty="0"/>
                    </a:p>
                  </a:txBody>
                  <a:tcPr/>
                </a:tc>
                <a:tc>
                  <a:txBody>
                    <a:bodyPr/>
                    <a:lstStyle/>
                    <a:p>
                      <a:pPr algn="ctr">
                        <a:lnSpc>
                          <a:spcPct val="150000"/>
                        </a:lnSpc>
                      </a:pPr>
                      <a:r>
                        <a:rPr lang="en-US" sz="1800" dirty="0" smtClean="0"/>
                        <a:t>12%</a:t>
                      </a:r>
                      <a:endParaRPr lang="en-US" sz="1800" dirty="0"/>
                    </a:p>
                  </a:txBody>
                  <a:tcPr/>
                </a:tc>
                <a:tc>
                  <a:txBody>
                    <a:bodyPr/>
                    <a:lstStyle/>
                    <a:p>
                      <a:pPr algn="ctr">
                        <a:lnSpc>
                          <a:spcPct val="150000"/>
                        </a:lnSpc>
                      </a:pPr>
                      <a:r>
                        <a:rPr lang="en-US" sz="1800" dirty="0" smtClean="0"/>
                        <a:t>20%</a:t>
                      </a:r>
                      <a:endParaRPr lang="en-US" sz="1800" dirty="0"/>
                    </a:p>
                  </a:txBody>
                  <a:tcPr/>
                </a:tc>
                <a:tc>
                  <a:txBody>
                    <a:bodyPr/>
                    <a:lstStyle/>
                    <a:p>
                      <a:pPr algn="ctr">
                        <a:lnSpc>
                          <a:spcPct val="150000"/>
                        </a:lnSpc>
                      </a:pPr>
                      <a:r>
                        <a:rPr lang="en-US" sz="1800" dirty="0" smtClean="0"/>
                        <a:t>18%</a:t>
                      </a:r>
                      <a:endParaRPr lang="en-US" sz="1800" dirty="0"/>
                    </a:p>
                  </a:txBody>
                  <a:tcPr/>
                </a:tc>
              </a:tr>
              <a:tr h="152400">
                <a:tc>
                  <a:txBody>
                    <a:bodyPr/>
                    <a:lstStyle/>
                    <a:p>
                      <a:pPr>
                        <a:lnSpc>
                          <a:spcPct val="150000"/>
                        </a:lnSpc>
                      </a:pPr>
                      <a:r>
                        <a:rPr lang="en-US" sz="1800" dirty="0"/>
                        <a:t>Radio commercials</a:t>
                      </a:r>
                    </a:p>
                  </a:txBody>
                  <a:tcPr/>
                </a:tc>
                <a:tc>
                  <a:txBody>
                    <a:bodyPr/>
                    <a:lstStyle/>
                    <a:p>
                      <a:pPr algn="ctr">
                        <a:lnSpc>
                          <a:spcPct val="150000"/>
                        </a:lnSpc>
                      </a:pPr>
                      <a:r>
                        <a:rPr lang="en-US" sz="1800" dirty="0" smtClean="0"/>
                        <a:t>12%</a:t>
                      </a:r>
                      <a:endParaRPr lang="en-US" sz="1800" dirty="0"/>
                    </a:p>
                  </a:txBody>
                  <a:tcPr/>
                </a:tc>
                <a:tc>
                  <a:txBody>
                    <a:bodyPr/>
                    <a:lstStyle/>
                    <a:p>
                      <a:pPr algn="ctr">
                        <a:lnSpc>
                          <a:spcPct val="150000"/>
                        </a:lnSpc>
                      </a:pPr>
                      <a:r>
                        <a:rPr lang="en-US" sz="1800" dirty="0" smtClean="0"/>
                        <a:t>10%</a:t>
                      </a:r>
                      <a:endParaRPr lang="en-US" sz="1800" dirty="0"/>
                    </a:p>
                  </a:txBody>
                  <a:tcPr/>
                </a:tc>
                <a:tc>
                  <a:txBody>
                    <a:bodyPr/>
                    <a:lstStyle/>
                    <a:p>
                      <a:pPr algn="ctr">
                        <a:lnSpc>
                          <a:spcPct val="150000"/>
                        </a:lnSpc>
                      </a:pPr>
                      <a:r>
                        <a:rPr lang="en-US" sz="1800" dirty="0" smtClean="0"/>
                        <a:t>13%</a:t>
                      </a:r>
                      <a:endParaRPr lang="en-US" sz="1800" dirty="0"/>
                    </a:p>
                  </a:txBody>
                  <a:tcPr/>
                </a:tc>
                <a:tc>
                  <a:txBody>
                    <a:bodyPr/>
                    <a:lstStyle/>
                    <a:p>
                      <a:pPr algn="ctr">
                        <a:lnSpc>
                          <a:spcPct val="150000"/>
                        </a:lnSpc>
                      </a:pPr>
                      <a:r>
                        <a:rPr lang="en-US" sz="1800" dirty="0" smtClean="0"/>
                        <a:t>15%</a:t>
                      </a:r>
                      <a:endParaRPr lang="en-US" sz="1800" dirty="0"/>
                    </a:p>
                  </a:txBody>
                  <a:tcPr/>
                </a:tc>
              </a:tr>
            </a:tbl>
          </a:graphicData>
        </a:graphic>
      </p:graphicFrame>
      <p:sp>
        <p:nvSpPr>
          <p:cNvPr id="5" name="Rectangle 4"/>
          <p:cNvSpPr/>
          <p:nvPr/>
        </p:nvSpPr>
        <p:spPr>
          <a:xfrm>
            <a:off x="0" y="6019800"/>
            <a:ext cx="6781800" cy="646331"/>
          </a:xfrm>
          <a:prstGeom prst="rect">
            <a:avLst/>
          </a:prstGeom>
        </p:spPr>
        <p:txBody>
          <a:bodyPr wrap="square">
            <a:spAutoFit/>
          </a:bodyPr>
          <a:lstStyle/>
          <a:p>
            <a:pPr lvl="0" eaLnBrk="0" fontAlgn="base" hangingPunct="0">
              <a:spcBef>
                <a:spcPct val="0"/>
              </a:spcBef>
              <a:spcAft>
                <a:spcPct val="0"/>
              </a:spcAft>
              <a:defRPr/>
            </a:pPr>
            <a:r>
              <a:rPr lang="en-US" sz="1200" dirty="0"/>
              <a:t>Q. For each of </a:t>
            </a:r>
            <a:r>
              <a:rPr lang="en-US" sz="1200" dirty="0" smtClean="0"/>
              <a:t>these </a:t>
            </a:r>
            <a:r>
              <a:rPr lang="en-US" sz="1200" dirty="0"/>
              <a:t>products and </a:t>
            </a:r>
            <a:r>
              <a:rPr lang="en-US" sz="1200" dirty="0" smtClean="0"/>
              <a:t>services, in which </a:t>
            </a:r>
            <a:r>
              <a:rPr lang="en-US" sz="1200" dirty="0"/>
              <a:t>media are ads most likely to inspire action by </a:t>
            </a:r>
            <a:r>
              <a:rPr lang="en-US" sz="1200" dirty="0" smtClean="0"/>
              <a:t>you, by </a:t>
            </a:r>
            <a:r>
              <a:rPr lang="en-US" sz="1200" dirty="0"/>
              <a:t>visiting a </a:t>
            </a:r>
            <a:r>
              <a:rPr lang="en-US" sz="1200" dirty="0" smtClean="0"/>
              <a:t>store/dealer</a:t>
            </a:r>
            <a:r>
              <a:rPr lang="en-US" sz="1200" dirty="0"/>
              <a:t>, asking for more information, visiting a website, purchasing a product or service etc.?</a:t>
            </a:r>
          </a:p>
        </p:txBody>
      </p:sp>
      <p:sp>
        <p:nvSpPr>
          <p:cNvPr id="6" name="TextBox 5">
            <a:extLst>
              <a:ext uri="{FF2B5EF4-FFF2-40B4-BE49-F238E27FC236}">
                <a16:creationId xmlns:a16="http://schemas.microsoft.com/office/drawing/2014/main" xmlns="" id="{ED3EC1FA-578D-465E-BCCE-2008AC57B055}"/>
              </a:ext>
            </a:extLst>
          </p:cNvPr>
          <p:cNvSpPr txBox="1"/>
          <p:nvPr/>
        </p:nvSpPr>
        <p:spPr>
          <a:xfrm>
            <a:off x="0" y="6602341"/>
            <a:ext cx="36576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effectLst/>
                <a:uLnTx/>
                <a:uFillTx/>
                <a:ea typeface="+mn-ea"/>
                <a:cs typeface="+mn-cs"/>
              </a:rPr>
              <a:t>Totum Research, </a:t>
            </a:r>
            <a:r>
              <a:rPr kumimoji="0" lang="en-US" sz="1000" b="0" i="0" u="none" strike="noStrike" kern="1200" cap="none" spc="0" normalizeH="0" baseline="0" noProof="0" dirty="0" smtClean="0">
                <a:ln>
                  <a:noFill/>
                </a:ln>
                <a:effectLst/>
                <a:uLnTx/>
                <a:uFillTx/>
                <a:ea typeface="+mn-ea"/>
                <a:cs typeface="+mn-cs"/>
              </a:rPr>
              <a:t>Alberta Adults </a:t>
            </a:r>
            <a:r>
              <a:rPr kumimoji="0" lang="en-US" sz="1000" b="0" i="0" u="none" strike="noStrike" kern="1200" cap="none" spc="0" normalizeH="0" baseline="0" noProof="0" dirty="0">
                <a:ln>
                  <a:noFill/>
                </a:ln>
                <a:effectLst/>
                <a:uLnTx/>
                <a:uFillTx/>
                <a:ea typeface="+mn-ea"/>
                <a:cs typeface="+mn-cs"/>
              </a:rPr>
              <a:t>18</a:t>
            </a:r>
            <a:r>
              <a:rPr kumimoji="0" lang="en-US" sz="1000" b="0" i="0" u="none" strike="noStrike" kern="1200" cap="none" spc="0" normalizeH="0" baseline="0" noProof="0" dirty="0" smtClean="0">
                <a:ln>
                  <a:noFill/>
                </a:ln>
                <a:effectLst/>
                <a:uLnTx/>
                <a:uFillTx/>
                <a:ea typeface="+mn-ea"/>
                <a:cs typeface="+mn-cs"/>
              </a:rPr>
              <a:t>+; August </a:t>
            </a:r>
            <a:r>
              <a:rPr kumimoji="0" lang="en-US" sz="1000" b="0" i="0" u="none" strike="noStrike" kern="1200" cap="none" spc="0" normalizeH="0" baseline="0" noProof="0" dirty="0">
                <a:ln>
                  <a:noFill/>
                </a:ln>
                <a:effectLst/>
                <a:uLnTx/>
                <a:uFillTx/>
                <a:ea typeface="+mn-ea"/>
                <a:cs typeface="+mn-cs"/>
              </a:rPr>
              <a:t>2018</a:t>
            </a:r>
          </a:p>
        </p:txBody>
      </p:sp>
    </p:spTree>
    <p:extLst>
      <p:ext uri="{BB962C8B-B14F-4D97-AF65-F5344CB8AC3E}">
        <p14:creationId xmlns:p14="http://schemas.microsoft.com/office/powerpoint/2010/main" val="737237362"/>
      </p:ext>
    </p:extLst>
  </p:cSld>
  <p:clrMapOvr>
    <a:masterClrMapping/>
  </p:clrMapOvr>
</p:sld>
</file>

<file path=ppt/theme/theme1.xml><?xml version="1.0" encoding="utf-8"?>
<a:theme xmlns:a="http://schemas.openxmlformats.org/drawingml/2006/main" name="NMC Trusted and Tr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NMC Trusted and True</Template>
  <TotalTime>6373</TotalTime>
  <Words>3232</Words>
  <Application>Microsoft Macintosh PowerPoint</Application>
  <PresentationFormat>On-screen Show (4:3)</PresentationFormat>
  <Paragraphs>358</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NMC Trusted and True</vt:lpstr>
      <vt:lpstr>The Power of Printed  Community Newspapers </vt:lpstr>
      <vt:lpstr>PowerPoint Presentation</vt:lpstr>
      <vt:lpstr>Engagement and Trust</vt:lpstr>
      <vt:lpstr>Engaged with Content</vt:lpstr>
      <vt:lpstr>Albertans Prefer to Receive Local Information in Printed Newspapers</vt:lpstr>
      <vt:lpstr>Trust in News and Advertising</vt:lpstr>
      <vt:lpstr>Printed Community Newspapers Trusted Most for News and Advertising</vt:lpstr>
      <vt:lpstr>Print Newspaper Ads Drive Action</vt:lpstr>
      <vt:lpstr>Printed Newspaper Ads Inspire Action</vt:lpstr>
      <vt:lpstr>Printed Newspaper Ads Inspire Action</vt:lpstr>
      <vt:lpstr>Print Newspaper Ads Drive Action</vt:lpstr>
      <vt:lpstr>Print Newspaper Ads Drive Action</vt:lpstr>
      <vt:lpstr>Printed Community Newspapers</vt:lpstr>
      <vt:lpstr>Digital Life</vt:lpstr>
      <vt:lpstr>Internet Activities Are Important</vt:lpstr>
      <vt:lpstr>Internet Activities Are Important</vt:lpstr>
      <vt:lpstr>The Power of Print</vt:lpstr>
      <vt:lpstr>PowerPoint Presentation</vt:lpstr>
      <vt:lpstr>PowerPoint Presentation</vt:lpstr>
      <vt:lpstr>Methodology</vt:lpstr>
      <vt:lpstr>Trust</vt:lpstr>
      <vt:lpstr>News</vt:lpstr>
      <vt:lpstr>Preferred Source of Information</vt:lpstr>
      <vt:lpstr>Local Newspapers/Websites</vt:lpstr>
      <vt:lpstr>Digital Media</vt:lpstr>
      <vt:lpstr>Advertising -  Print</vt:lpstr>
      <vt:lpstr>Advertising - Digital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Print  2018</dc:title>
  <dc:creator>Kelly Levson</dc:creator>
  <cp:lastModifiedBy>JA McRae</cp:lastModifiedBy>
  <cp:revision>67</cp:revision>
  <dcterms:created xsi:type="dcterms:W3CDTF">2018-11-29T19:07:47Z</dcterms:created>
  <dcterms:modified xsi:type="dcterms:W3CDTF">2019-01-28T15:49:36Z</dcterms:modified>
</cp:coreProperties>
</file>